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modernComment_14B_617E32E1.xml" ContentType="application/vnd.ms-powerpoint.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4"/>
  </p:notesMasterIdLst>
  <p:handoutMasterIdLst>
    <p:handoutMasterId r:id="rId25"/>
  </p:handoutMasterIdLst>
  <p:sldIdLst>
    <p:sldId id="256" r:id="rId5"/>
    <p:sldId id="328" r:id="rId6"/>
    <p:sldId id="257" r:id="rId7"/>
    <p:sldId id="262" r:id="rId8"/>
    <p:sldId id="329" r:id="rId9"/>
    <p:sldId id="319" r:id="rId10"/>
    <p:sldId id="322" r:id="rId11"/>
    <p:sldId id="332" r:id="rId12"/>
    <p:sldId id="335" r:id="rId13"/>
    <p:sldId id="333" r:id="rId14"/>
    <p:sldId id="334" r:id="rId15"/>
    <p:sldId id="330" r:id="rId16"/>
    <p:sldId id="331" r:id="rId17"/>
    <p:sldId id="323" r:id="rId18"/>
    <p:sldId id="325" r:id="rId19"/>
    <p:sldId id="324" r:id="rId20"/>
    <p:sldId id="326" r:id="rId21"/>
    <p:sldId id="327" r:id="rId22"/>
    <p:sldId id="2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CEE880-0E7A-0C15-5FAF-4A70B232C60D}" name="איילה ירחי" initials="אי" userId="S::guy_ayala@office.eduil.org::a76c6643-7073-420d-8fef-f52fd94dac3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60" autoAdjust="0"/>
  </p:normalViewPr>
  <p:slideViewPr>
    <p:cSldViewPr snapToGrid="0">
      <p:cViewPr varScale="1">
        <p:scale>
          <a:sx n="106" d="100"/>
          <a:sy n="106" d="100"/>
        </p:scale>
        <p:origin x="792" y="96"/>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comments/modernComment_14B_617E32E1.xml><?xml version="1.0" encoding="utf-8"?>
<p188:cmLst xmlns:a="http://schemas.openxmlformats.org/drawingml/2006/main" xmlns:r="http://schemas.openxmlformats.org/officeDocument/2006/relationships" xmlns:p188="http://schemas.microsoft.com/office/powerpoint/2018/8/main">
  <p188:cm id="{FA56E405-81CB-4CDE-B22B-600E1D85892C}" authorId="{B8CEE880-0E7A-0C15-5FAF-4A70B232C60D}" created="2024-09-09T09:18:15.936">
    <ac:deMkLst xmlns:ac="http://schemas.microsoft.com/office/drawing/2013/main/command">
      <pc:docMk xmlns:pc="http://schemas.microsoft.com/office/powerpoint/2013/main/command"/>
      <pc:sldMk xmlns:pc="http://schemas.microsoft.com/office/powerpoint/2013/main/command" cId="1635660513" sldId="331"/>
      <ac:picMk id="5" creationId="{B9577759-E9AA-FE66-348B-67354E666180}"/>
    </ac:deMkLst>
    <p188:txBody>
      <a:bodyPr/>
      <a:lstStyle/>
      <a:p>
        <a:r>
          <a:rPr lang="en-US"/>
          <a:t>Description of the Flow Diagram:
Download IMDb Data: Retrieves IMDb dataset from URLs and loads it into DataFrames.
Preprocess Data: Tokenizes and prepares documents from NLTK and IMDb.
Train Word2Vec Model: Trains a Word2Vec model on the processed documents.
Generate Document Embeddings: Computes embeddings for each document.
Create Vector Database: Maps document indices to content.
Initialize Flask App: Sets up the Flask application and session management.
Load GPT-2 Tokenizer &amp; Model: Loads the pre-trained GPT-2 tokenizer and model for text generation.
/chat API Endpoint Handling: Processes incoming chat requests to generate responses based on query embeddings and retrieved documents.
Generate Response with GPT-2: Uses GPT-2 to generate a coherent response.
Return Generated Response: Sends the generated response back to the user.</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9/10/2024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sv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9/10/2024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10</a:t>
            </a:fld>
            <a:endParaRPr lang="en-US" dirty="0"/>
          </a:p>
        </p:txBody>
      </p:sp>
    </p:spTree>
    <p:extLst>
      <p:ext uri="{BB962C8B-B14F-4D97-AF65-F5344CB8AC3E}">
        <p14:creationId xmlns:p14="http://schemas.microsoft.com/office/powerpoint/2010/main" val="2873147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11</a:t>
            </a:fld>
            <a:endParaRPr lang="en-US" dirty="0"/>
          </a:p>
        </p:txBody>
      </p:sp>
    </p:spTree>
    <p:extLst>
      <p:ext uri="{BB962C8B-B14F-4D97-AF65-F5344CB8AC3E}">
        <p14:creationId xmlns:p14="http://schemas.microsoft.com/office/powerpoint/2010/main" val="1898165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12</a:t>
            </a:fld>
            <a:endParaRPr lang="en-US" dirty="0"/>
          </a:p>
        </p:txBody>
      </p:sp>
    </p:spTree>
    <p:extLst>
      <p:ext uri="{BB962C8B-B14F-4D97-AF65-F5344CB8AC3E}">
        <p14:creationId xmlns:p14="http://schemas.microsoft.com/office/powerpoint/2010/main" val="2020517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13</a:t>
            </a:fld>
            <a:endParaRPr lang="en-US" dirty="0"/>
          </a:p>
        </p:txBody>
      </p:sp>
    </p:spTree>
    <p:extLst>
      <p:ext uri="{BB962C8B-B14F-4D97-AF65-F5344CB8AC3E}">
        <p14:creationId xmlns:p14="http://schemas.microsoft.com/office/powerpoint/2010/main" val="103040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14</a:t>
            </a:fld>
            <a:endParaRPr lang="en-US" dirty="0"/>
          </a:p>
        </p:txBody>
      </p:sp>
    </p:spTree>
    <p:extLst>
      <p:ext uri="{BB962C8B-B14F-4D97-AF65-F5344CB8AC3E}">
        <p14:creationId xmlns:p14="http://schemas.microsoft.com/office/powerpoint/2010/main" val="130118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15</a:t>
            </a:fld>
            <a:endParaRPr lang="en-US" dirty="0"/>
          </a:p>
        </p:txBody>
      </p:sp>
    </p:spTree>
    <p:extLst>
      <p:ext uri="{BB962C8B-B14F-4D97-AF65-F5344CB8AC3E}">
        <p14:creationId xmlns:p14="http://schemas.microsoft.com/office/powerpoint/2010/main" val="27239901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16</a:t>
            </a:fld>
            <a:endParaRPr lang="en-US" dirty="0"/>
          </a:p>
        </p:txBody>
      </p:sp>
    </p:spTree>
    <p:extLst>
      <p:ext uri="{BB962C8B-B14F-4D97-AF65-F5344CB8AC3E}">
        <p14:creationId xmlns:p14="http://schemas.microsoft.com/office/powerpoint/2010/main" val="133066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17</a:t>
            </a:fld>
            <a:endParaRPr lang="en-US" dirty="0"/>
          </a:p>
        </p:txBody>
      </p:sp>
    </p:spTree>
    <p:extLst>
      <p:ext uri="{BB962C8B-B14F-4D97-AF65-F5344CB8AC3E}">
        <p14:creationId xmlns:p14="http://schemas.microsoft.com/office/powerpoint/2010/main" val="1359014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18</a:t>
            </a:fld>
            <a:endParaRPr lang="en-US" dirty="0"/>
          </a:p>
        </p:txBody>
      </p:sp>
    </p:spTree>
    <p:extLst>
      <p:ext uri="{BB962C8B-B14F-4D97-AF65-F5344CB8AC3E}">
        <p14:creationId xmlns:p14="http://schemas.microsoft.com/office/powerpoint/2010/main" val="1807996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19</a:t>
            </a:fld>
            <a:endParaRPr lang="en-US" dirty="0"/>
          </a:p>
        </p:txBody>
      </p:sp>
    </p:spTree>
    <p:extLst>
      <p:ext uri="{BB962C8B-B14F-4D97-AF65-F5344CB8AC3E}">
        <p14:creationId xmlns:p14="http://schemas.microsoft.com/office/powerpoint/2010/main" val="37573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2255503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4</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650704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6</a:t>
            </a:fld>
            <a:endParaRPr lang="en-US" dirty="0"/>
          </a:p>
        </p:txBody>
      </p:sp>
    </p:spTree>
    <p:extLst>
      <p:ext uri="{BB962C8B-B14F-4D97-AF65-F5344CB8AC3E}">
        <p14:creationId xmlns:p14="http://schemas.microsoft.com/office/powerpoint/2010/main" val="828775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7</a:t>
            </a:fld>
            <a:endParaRPr lang="en-US" dirty="0"/>
          </a:p>
        </p:txBody>
      </p:sp>
    </p:spTree>
    <p:extLst>
      <p:ext uri="{BB962C8B-B14F-4D97-AF65-F5344CB8AC3E}">
        <p14:creationId xmlns:p14="http://schemas.microsoft.com/office/powerpoint/2010/main" val="205207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8</a:t>
            </a:fld>
            <a:endParaRPr lang="en-US" dirty="0"/>
          </a:p>
        </p:txBody>
      </p:sp>
    </p:spTree>
    <p:extLst>
      <p:ext uri="{BB962C8B-B14F-4D97-AF65-F5344CB8AC3E}">
        <p14:creationId xmlns:p14="http://schemas.microsoft.com/office/powerpoint/2010/main" val="2291104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9</a:t>
            </a:fld>
            <a:endParaRPr lang="en-US" dirty="0"/>
          </a:p>
        </p:txBody>
      </p:sp>
    </p:spTree>
    <p:extLst>
      <p:ext uri="{BB962C8B-B14F-4D97-AF65-F5344CB8AC3E}">
        <p14:creationId xmlns:p14="http://schemas.microsoft.com/office/powerpoint/2010/main" val="2400262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he-IL"/>
              <a:t>לחץ כדי לערוך סגנון כותרת של תבנית בסיס</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2824389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השווא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9/10/2024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he-IL"/>
              <a:t>לחץ כדי לערוך סגנון כותרת של תבנית בסיס</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17" r:id="rId15"/>
    <p:sldLayoutId id="2147483672" r:id="rId16"/>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hyperlink" Target="https://flask.palletsprojects.com/en/3.0.x/"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14B_617E32E1.xm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www.bentoml.com/blog/building-rag-with-open-source-and-custom-ai-models"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hyperlink" Target="https://swimm.io/learn/large-language-models/what-is-word2vec-and-how-does-it-work"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984522" y="157019"/>
            <a:ext cx="4650901" cy="5181600"/>
          </a:xfrm>
        </p:spPr>
        <p:txBody>
          <a:bodyPr>
            <a:noAutofit/>
          </a:bodyPr>
          <a:lstStyle/>
          <a:p>
            <a:r>
              <a:rPr lang="en-US" dirty="0"/>
              <a:t>RAG </a:t>
            </a:r>
            <a:br>
              <a:rPr lang="en-US" dirty="0"/>
            </a:br>
            <a:r>
              <a:rPr lang="en-US" dirty="0"/>
              <a:t>DS-17 2024</a:t>
            </a:r>
            <a:br>
              <a:rPr lang="en-US" dirty="0"/>
            </a:br>
            <a:r>
              <a:rPr lang="en-US" dirty="0"/>
              <a:t>Guy </a:t>
            </a:r>
            <a:r>
              <a:rPr lang="en-US" dirty="0" err="1"/>
              <a:t>Yarhi</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altLang="en-US" b="1" dirty="0"/>
              <a:t>Flask</a:t>
            </a:r>
            <a:endParaRPr lang="en-US" b="1"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1226297" y="430213"/>
            <a:ext cx="965702" cy="5997574"/>
          </a:xfrm>
        </p:spPr>
      </p:pic>
      <p:sp>
        <p:nvSpPr>
          <p:cNvPr id="4" name="Rectangle 3">
            <a:extLst>
              <a:ext uri="{FF2B5EF4-FFF2-40B4-BE49-F238E27FC236}">
                <a16:creationId xmlns:a16="http://schemas.microsoft.com/office/drawing/2014/main" id="{4C0DEBDF-B87C-B166-9953-BDDD3880AAAC}"/>
              </a:ext>
            </a:extLst>
          </p:cNvPr>
          <p:cNvSpPr>
            <a:spLocks noGrp="1" noChangeArrowheads="1"/>
          </p:cNvSpPr>
          <p:nvPr>
            <p:ph type="subTitle" idx="1"/>
          </p:nvPr>
        </p:nvSpPr>
        <p:spPr bwMode="auto">
          <a:xfrm>
            <a:off x="282628" y="995759"/>
            <a:ext cx="10717333" cy="5018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fontAlgn="base">
              <a:spcBef>
                <a:spcPct val="0"/>
              </a:spcBef>
              <a:spcAft>
                <a:spcPct val="0"/>
              </a:spcAft>
              <a:buClrTx/>
              <a:buSzTx/>
              <a:buFontTx/>
              <a:buNone/>
              <a:tabLst/>
            </a:pPr>
            <a:endParaRPr lang="en-US" altLang="en-US" dirty="0"/>
          </a:p>
          <a:p>
            <a:pPr marL="0" marR="0" lvl="0" indent="0" algn="l" fontAlgn="base">
              <a:spcBef>
                <a:spcPct val="0"/>
              </a:spcBef>
              <a:spcAft>
                <a:spcPct val="0"/>
              </a:spcAft>
              <a:buClrTx/>
              <a:buSzTx/>
              <a:tabLst/>
            </a:pPr>
            <a:r>
              <a:rPr lang="en-US" altLang="en-US" b="1" dirty="0"/>
              <a:t>    Purpose</a:t>
            </a:r>
            <a:r>
              <a:rPr lang="en-US" altLang="en-US" dirty="0"/>
              <a:t>:</a:t>
            </a:r>
          </a:p>
          <a:p>
            <a:pPr lvl="1" algn="just" fontAlgn="base">
              <a:spcBef>
                <a:spcPct val="0"/>
              </a:spcBef>
              <a:spcAft>
                <a:spcPct val="0"/>
              </a:spcAft>
            </a:pPr>
            <a:r>
              <a:rPr lang="en-US" altLang="en-US" dirty="0">
                <a:hlinkClick r:id="rId4"/>
              </a:rPr>
              <a:t>Flask</a:t>
            </a:r>
            <a:r>
              <a:rPr lang="en-US" altLang="en-US" dirty="0"/>
              <a:t> is a lightweight web framework for Python used to build web applications and APIs.</a:t>
            </a:r>
          </a:p>
          <a:p>
            <a:pPr lvl="1" fontAlgn="base">
              <a:spcBef>
                <a:spcPct val="0"/>
              </a:spcBef>
              <a:spcAft>
                <a:spcPct val="0"/>
              </a:spcAft>
            </a:pPr>
            <a:endParaRPr lang="en-US" altLang="en-US" dirty="0"/>
          </a:p>
          <a:p>
            <a:pPr lvl="1" fontAlgn="base">
              <a:spcBef>
                <a:spcPct val="0"/>
              </a:spcBef>
              <a:spcAft>
                <a:spcPct val="0"/>
              </a:spcAft>
              <a:buFontTx/>
              <a:buChar char="•"/>
            </a:pPr>
            <a:r>
              <a:rPr lang="en-US" altLang="en-US" sz="1800" b="1" cap="all" spc="300" dirty="0"/>
              <a:t>Role</a:t>
            </a:r>
            <a:r>
              <a:rPr lang="en-US" altLang="en-US" dirty="0"/>
              <a:t>:</a:t>
            </a:r>
          </a:p>
          <a:p>
            <a:pPr lvl="1" algn="just" fontAlgn="base">
              <a:spcBef>
                <a:spcPct val="0"/>
              </a:spcBef>
              <a:spcAft>
                <a:spcPct val="0"/>
              </a:spcAft>
            </a:pPr>
            <a:r>
              <a:rPr lang="en-US" altLang="en-US" dirty="0"/>
              <a:t>In the context of your application, Flask handles HTTP requests, routes them to appropriate functions, and manages the web server. It’s used to create the interface through which users can interact with your application</a:t>
            </a:r>
          </a:p>
          <a:p>
            <a:pPr lvl="1" algn="just" fontAlgn="base">
              <a:spcBef>
                <a:spcPct val="0"/>
              </a:spcBef>
              <a:spcAft>
                <a:spcPct val="0"/>
              </a:spcAft>
            </a:pPr>
            <a:r>
              <a:rPr lang="en-US" altLang="en-US" dirty="0"/>
              <a:t> (e.g., sending requests to the /chat endpoint).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8241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altLang="en-US" b="1" dirty="0"/>
              <a:t>Integration</a:t>
            </a:r>
            <a:endParaRPr lang="en-US" b="1"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1226297" y="430213"/>
            <a:ext cx="965702" cy="5997574"/>
          </a:xfrm>
        </p:spPr>
      </p:pic>
      <p:sp>
        <p:nvSpPr>
          <p:cNvPr id="4" name="Rectangle 3">
            <a:extLst>
              <a:ext uri="{FF2B5EF4-FFF2-40B4-BE49-F238E27FC236}">
                <a16:creationId xmlns:a16="http://schemas.microsoft.com/office/drawing/2014/main" id="{4C0DEBDF-B87C-B166-9953-BDDD3880AAAC}"/>
              </a:ext>
            </a:extLst>
          </p:cNvPr>
          <p:cNvSpPr>
            <a:spLocks noGrp="1" noChangeArrowheads="1"/>
          </p:cNvSpPr>
          <p:nvPr>
            <p:ph type="subTitle" idx="1"/>
          </p:nvPr>
        </p:nvSpPr>
        <p:spPr bwMode="auto">
          <a:xfrm>
            <a:off x="282628" y="1090289"/>
            <a:ext cx="10717333" cy="4829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1100" b="1" dirty="0"/>
              <a:t>System Components and Their Integration</a:t>
            </a:r>
          </a:p>
          <a:p>
            <a:pPr lvl="1" algn="just"/>
            <a:r>
              <a:rPr lang="en-US" sz="1300" b="1" dirty="0"/>
              <a:t>1. Flask Application		(WEB API)</a:t>
            </a:r>
          </a:p>
          <a:p>
            <a:pPr lvl="1" algn="just"/>
            <a:r>
              <a:rPr lang="en-US" sz="1300" b="1" dirty="0"/>
              <a:t>2. Word2Vec Model		(word embedding model</a:t>
            </a:r>
            <a:r>
              <a:rPr lang="en-US" sz="1300" dirty="0"/>
              <a:t>)</a:t>
            </a:r>
            <a:endParaRPr lang="en-US" sz="1300" b="1" dirty="0"/>
          </a:p>
          <a:p>
            <a:pPr lvl="1" algn="just"/>
            <a:r>
              <a:rPr lang="en-US" sz="1300" b="1" dirty="0"/>
              <a:t>3. GPT-2 Model			(LLM)</a:t>
            </a:r>
          </a:p>
          <a:p>
            <a:pPr lvl="1" algn="just"/>
            <a:endParaRPr lang="en-US" sz="1300" b="1" dirty="0"/>
          </a:p>
          <a:p>
            <a:pPr algn="just">
              <a:buFont typeface="Arial" panose="020B0604020202020204" pitchFamily="34" charset="0"/>
              <a:buChar char="•"/>
            </a:pPr>
            <a:r>
              <a:rPr lang="en-US" sz="1100" dirty="0"/>
              <a:t> </a:t>
            </a:r>
            <a:r>
              <a:rPr lang="en-US" sz="1100" b="1" dirty="0"/>
              <a:t>Flask </a:t>
            </a:r>
          </a:p>
          <a:p>
            <a:pPr algn="just">
              <a:buFont typeface="Arial" panose="020B0604020202020204" pitchFamily="34" charset="0"/>
              <a:buChar char="•"/>
            </a:pPr>
            <a:r>
              <a:rPr lang="en-US" sz="1100" dirty="0"/>
              <a:t>Acts as the server that processes user input, manages conversation history, and interacts with the machine learning models.</a:t>
            </a:r>
          </a:p>
          <a:p>
            <a:pPr algn="just">
              <a:buFont typeface="Arial" panose="020B0604020202020204" pitchFamily="34" charset="0"/>
              <a:buChar char="•"/>
            </a:pPr>
            <a:r>
              <a:rPr lang="en-US" sz="1100" b="1" dirty="0"/>
              <a:t>Word2Vec </a:t>
            </a:r>
          </a:p>
          <a:p>
            <a:pPr algn="just">
              <a:buFont typeface="Arial" panose="020B0604020202020204" pitchFamily="34" charset="0"/>
              <a:buChar char="•"/>
            </a:pPr>
            <a:r>
              <a:rPr lang="en-US" sz="1100" dirty="0"/>
              <a:t>Generates word embeddings for user input and documents. These embeddings are used to compute semantic similarities and contextualize user queries.</a:t>
            </a:r>
          </a:p>
          <a:p>
            <a:pPr algn="just">
              <a:buFont typeface="Arial" panose="020B0604020202020204" pitchFamily="34" charset="0"/>
              <a:buChar char="•"/>
            </a:pPr>
            <a:r>
              <a:rPr lang="en-US" sz="1100" b="1" dirty="0"/>
              <a:t>GPT-2</a:t>
            </a:r>
          </a:p>
          <a:p>
            <a:pPr algn="just">
              <a:buFont typeface="Arial" panose="020B0604020202020204" pitchFamily="34" charset="0"/>
              <a:buChar char="•"/>
            </a:pPr>
            <a:r>
              <a:rPr lang="en-US" sz="1100" b="1" dirty="0"/>
              <a:t> </a:t>
            </a:r>
            <a:r>
              <a:rPr lang="en-US" sz="1100" dirty="0"/>
              <a:t>Takes the processed input (which may include user queries and context from relevant documents) and generates human-like text responses.</a:t>
            </a:r>
          </a:p>
        </p:txBody>
      </p:sp>
    </p:spTree>
    <p:extLst>
      <p:ext uri="{BB962C8B-B14F-4D97-AF65-F5344CB8AC3E}">
        <p14:creationId xmlns:p14="http://schemas.microsoft.com/office/powerpoint/2010/main" val="2093763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125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par>
                                <p:cTn id="11" presetID="1" presetClass="entr" presetSubtype="0" fill="hold" nodeType="withEffect">
                                  <p:stCondLst>
                                    <p:cond delay="150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par>
                                <p:cTn id="13" presetID="1" presetClass="entr" presetSubtype="0" fill="hold" nodeType="withEffect">
                                  <p:stCondLst>
                                    <p:cond delay="1000"/>
                                  </p:stCondLst>
                                  <p:childTnLst>
                                    <p:set>
                                      <p:cBhvr>
                                        <p:cTn id="14" dur="1" fill="hold">
                                          <p:stCondLst>
                                            <p:cond delay="0"/>
                                          </p:stCondLst>
                                        </p:cTn>
                                        <p:tgtEl>
                                          <p:spTgt spid="4">
                                            <p:txEl>
                                              <p:pRg st="9" end="9"/>
                                            </p:txEl>
                                          </p:spTgt>
                                        </p:tgtEl>
                                        <p:attrNameLst>
                                          <p:attrName>style.visibility</p:attrName>
                                        </p:attrNameLst>
                                      </p:cBhvr>
                                      <p:to>
                                        <p:strVal val="visible"/>
                                      </p:to>
                                    </p:set>
                                  </p:childTnLst>
                                </p:cTn>
                              </p:par>
                              <p:par>
                                <p:cTn id="15" presetID="1" presetClass="entr" presetSubtype="0" fill="hold" nodeType="withEffect">
                                  <p:stCondLst>
                                    <p:cond delay="1100"/>
                                  </p:stCondLst>
                                  <p:childTnLst>
                                    <p:set>
                                      <p:cBhvr>
                                        <p:cTn id="1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040293" y="430213"/>
            <a:ext cx="1610370" cy="5997574"/>
          </a:xfrm>
        </p:spPr>
      </p:pic>
      <p:sp>
        <p:nvSpPr>
          <p:cNvPr id="2" name="Rectangle 1">
            <a:extLst>
              <a:ext uri="{FF2B5EF4-FFF2-40B4-BE49-F238E27FC236}">
                <a16:creationId xmlns:a16="http://schemas.microsoft.com/office/drawing/2014/main" id="{AEA70B18-208F-E56D-11F7-16D0BB904B2F}"/>
              </a:ext>
            </a:extLst>
          </p:cNvPr>
          <p:cNvSpPr>
            <a:spLocks noGrp="1" noChangeArrowheads="1"/>
          </p:cNvSpPr>
          <p:nvPr>
            <p:ph type="subTitle" idx="1"/>
          </p:nvPr>
        </p:nvSpPr>
        <p:spPr bwMode="auto">
          <a:xfrm>
            <a:off x="97250" y="-343297"/>
            <a:ext cx="11683648" cy="7171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Summary of Important Functionalities</a:t>
            </a:r>
            <a:r>
              <a:rPr kumimoji="0" lang="en-US" altLang="en-US" sz="1200" b="1"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200" b="1" i="0" u="none" strike="noStrike" cap="none" normalizeH="0" baseline="0" dirty="0">
                <a:ln>
                  <a:noFill/>
                </a:ln>
                <a:solidFill>
                  <a:schemeClr val="tx1"/>
                </a:solidFill>
                <a:effectLst/>
                <a:latin typeface="Arial" panose="020B0604020202020204" pitchFamily="34" charset="0"/>
              </a:rPr>
              <a:t>Data Download and Loading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download_imdb_data</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url</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Downloads and loads a TSV file from IMDb into a pandas </a:t>
            </a:r>
            <a:r>
              <a:rPr kumimoji="0" lang="en-US" altLang="en-US" sz="1200" b="0" i="0" u="none" strike="noStrike" cap="none" normalizeH="0" baseline="0" dirty="0" err="1">
                <a:ln>
                  <a:noFill/>
                </a:ln>
                <a:solidFill>
                  <a:schemeClr val="tx1"/>
                </a:solidFill>
                <a:effectLst/>
              </a:rPr>
              <a:t>DataFrame</a:t>
            </a:r>
            <a:r>
              <a:rPr kumimoji="0" lang="en-US" altLang="en-US" sz="1200" b="0" i="0" u="none" strike="noStrike" cap="none" normalizeH="0" baseline="0" dirty="0">
                <a:ln>
                  <a:noFill/>
                </a:ln>
                <a:solidFill>
                  <a:schemeClr val="tx1"/>
                </a:solidFill>
                <a:effectLst/>
              </a:rPr>
              <a: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retrieve_imdb_data_and_compare</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Retrieves and filters IMDb TV show data (2020-2023), compares it with NLTK movie reviews, </a:t>
            </a:r>
          </a:p>
          <a:p>
            <a:pPr marL="457200" marR="0" lvl="1" indent="0" algn="l" defTabSz="914400" rtl="0" eaLnBrk="0" fontAlgn="base" latinLnBrk="0" hangingPunct="0">
              <a:lnSpc>
                <a:spcPct val="100000"/>
              </a:lnSpc>
              <a:spcBef>
                <a:spcPct val="0"/>
              </a:spcBef>
              <a:spcAft>
                <a:spcPct val="0"/>
              </a:spcAft>
              <a:buClrTx/>
              <a:buSzTx/>
              <a:tabLst/>
            </a:pPr>
            <a:r>
              <a:rPr lang="en-US" altLang="en-US" sz="1200" i="0" dirty="0">
                <a:solidFill>
                  <a:schemeClr val="tx1"/>
                </a:solidFill>
              </a:rPr>
              <a:t> </a:t>
            </a:r>
            <a:r>
              <a:rPr kumimoji="0" lang="en-US" altLang="en-US" sz="1200" b="0" i="0" u="none" strike="noStrike" cap="none" normalizeH="0" baseline="0" dirty="0">
                <a:ln>
                  <a:noFill/>
                </a:ln>
                <a:solidFill>
                  <a:schemeClr val="tx1"/>
                </a:solidFill>
                <a:effectLst/>
              </a:rPr>
              <a:t>and prepares a list of titles for further use.</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a:ln>
                  <a:noFill/>
                </a:ln>
                <a:solidFill>
                  <a:schemeClr val="tx1"/>
                </a:solidFill>
                <a:effectLst/>
                <a:latin typeface="Arial" panose="020B0604020202020204" pitchFamily="34" charset="0"/>
              </a:rPr>
              <a:t>Preprocessing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Tokenizes documents by removing punctuation and converting to lowercase.</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200" b="1" i="0" u="none" strike="noStrike" cap="none" normalizeH="0" baseline="0" dirty="0">
                <a:ln>
                  <a:noFill/>
                </a:ln>
                <a:solidFill>
                  <a:schemeClr val="tx1"/>
                </a:solidFill>
                <a:effectLst/>
                <a:latin typeface="Arial" panose="020B0604020202020204" pitchFamily="34" charset="0"/>
              </a:rPr>
              <a:t>Word2Vec Model Training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Trains a Word2Vec model on the tokenized documents.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200" b="1" i="0" u="none" strike="noStrike" cap="none" normalizeH="0" baseline="0" dirty="0">
                <a:ln>
                  <a:noFill/>
                </a:ln>
                <a:solidFill>
                  <a:schemeClr val="tx1"/>
                </a:solidFill>
                <a:effectLst/>
                <a:latin typeface="Arial" panose="020B0604020202020204" pitchFamily="34" charset="0"/>
              </a:rPr>
              <a:t>Document Embeddings</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Generates embeddings for each document using the Word2Vec model. Handles documents with no valid words by assigning a zero vector.</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200" b="1" i="0" u="none" strike="noStrike" cap="none" normalizeH="0" baseline="0" dirty="0">
                <a:ln>
                  <a:noFill/>
                </a:ln>
                <a:solidFill>
                  <a:schemeClr val="tx1"/>
                </a:solidFill>
                <a:effectLst/>
                <a:latin typeface="Arial" panose="020B0604020202020204" pitchFamily="34" charset="0"/>
              </a:rPr>
              <a:t>Vector Database</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Creates a dictionary to map document indices to their content.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200" b="1" i="0" u="none" strike="noStrike" cap="none" normalizeH="0" baseline="0" dirty="0">
                <a:ln>
                  <a:noFill/>
                </a:ln>
                <a:solidFill>
                  <a:schemeClr val="tx1"/>
                </a:solidFill>
                <a:effectLst/>
                <a:latin typeface="Arial" panose="020B0604020202020204" pitchFamily="34" charset="0"/>
              </a:rPr>
              <a:t>Logging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Configures logging to record application events.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1200" b="1" i="0" u="none" strike="noStrike" cap="none" normalizeH="0" baseline="0" dirty="0">
                <a:ln>
                  <a:noFill/>
                </a:ln>
                <a:solidFill>
                  <a:schemeClr val="tx1"/>
                </a:solidFill>
                <a:effectLst/>
                <a:latin typeface="Arial" panose="020B0604020202020204" pitchFamily="34" charset="0"/>
              </a:rPr>
              <a:t>Flask Application Initialization</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lvl="1" eaLnBrk="0" fontAlgn="base" hangingPunct="0">
              <a:lnSpc>
                <a:spcPct val="100000"/>
              </a:lnSpc>
              <a:spcBef>
                <a:spcPct val="0"/>
              </a:spcBef>
              <a:spcAft>
                <a:spcPct val="0"/>
              </a:spcAft>
              <a:buFontTx/>
              <a:buChar char="•"/>
            </a:pPr>
            <a:r>
              <a:rPr lang="en-US" sz="1200" i="0" dirty="0">
                <a:solidFill>
                  <a:schemeClr val="tx1"/>
                </a:solidFill>
                <a:latin typeface="Arial" panose="020B0604020202020204" pitchFamily="34" charset="0"/>
              </a:rPr>
              <a:t>Purpose: Flask is a lightweight web framework for Python used to build web applications and APIs.</a:t>
            </a:r>
            <a:endParaRPr lang="en-US" altLang="en-US" sz="1200" i="0" dirty="0">
              <a:solidFill>
                <a:schemeClr val="tx1"/>
              </a:solidFill>
              <a:latin typeface="Arial" panose="020B0604020202020204" pitchFamily="34" charset="0"/>
            </a:endParaRPr>
          </a:p>
          <a:p>
            <a:pPr marL="457200" lvl="1" eaLnBrk="0" fontAlgn="base" hangingPunct="0">
              <a:lnSpc>
                <a:spcPct val="100000"/>
              </a:lnSpc>
              <a:spcBef>
                <a:spcPct val="0"/>
              </a:spcBef>
              <a:spcAft>
                <a:spcPct val="0"/>
              </a:spcAft>
              <a:buFontTx/>
              <a:buChar char="•"/>
            </a:pPr>
            <a:r>
              <a:rPr lang="en-US" altLang="en-US" sz="1200" i="0" dirty="0">
                <a:solidFill>
                  <a:schemeClr val="tx1"/>
                </a:solidFill>
                <a:latin typeface="Arial" panose="020B0604020202020204" pitchFamily="34" charset="0"/>
              </a:rPr>
              <a:t>Sets up a Flask web application with session management.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en-US" altLang="en-US" sz="1200" b="1" i="0" u="none" strike="noStrike" cap="none" normalizeH="0" baseline="0" dirty="0">
                <a:ln>
                  <a:noFill/>
                </a:ln>
                <a:solidFill>
                  <a:schemeClr val="tx1"/>
                </a:solidFill>
                <a:effectLst/>
                <a:latin typeface="Arial" panose="020B0604020202020204" pitchFamily="34" charset="0"/>
              </a:rPr>
              <a:t>Text Generation</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Initializes GPT-2 tokenizer and model.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Generates text in chunks to handle long input sequences.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9"/>
              <a:tabLst/>
            </a:pPr>
            <a:r>
              <a:rPr kumimoji="0" lang="en-US" altLang="en-US" sz="1200" b="1" i="0" u="none" strike="noStrike" cap="none" normalizeH="0" baseline="0" dirty="0">
                <a:ln>
                  <a:noFill/>
                </a:ln>
                <a:solidFill>
                  <a:schemeClr val="tx1"/>
                </a:solidFill>
                <a:effectLst/>
                <a:latin typeface="Arial" panose="020B0604020202020204" pitchFamily="34" charset="0"/>
              </a:rPr>
              <a:t>Query Handling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get_embedding</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query_text</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Computes the embedding for a query.</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generate_text_in_chunks</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input_text</a:t>
            </a:r>
            <a:r>
              <a:rPr kumimoji="0" lang="en-US" altLang="en-US" sz="1200" b="0" i="0" u="none" strike="noStrike" cap="none" normalizeH="0" baseline="0" dirty="0">
                <a:ln>
                  <a:noFill/>
                </a:ln>
                <a:solidFill>
                  <a:schemeClr val="tx1"/>
                </a:solidFill>
                <a:effectLst/>
                <a:latin typeface="Arial Unicode MS"/>
              </a:rPr>
              <a:t>, model, tokenizer, </a:t>
            </a:r>
            <a:r>
              <a:rPr kumimoji="0" lang="en-US" altLang="en-US" sz="1200" b="0" i="0" u="none" strike="noStrike" cap="none" normalizeH="0" baseline="0" dirty="0" err="1">
                <a:ln>
                  <a:noFill/>
                </a:ln>
                <a:solidFill>
                  <a:schemeClr val="tx1"/>
                </a:solidFill>
                <a:effectLst/>
                <a:latin typeface="Arial Unicode MS"/>
              </a:rPr>
              <a:t>max_length</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Generates text in chunks using GPT-2.</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10"/>
              <a:tabLst/>
            </a:pPr>
            <a:r>
              <a:rPr kumimoji="0" lang="en-US" altLang="en-US" sz="1200" b="1" i="0" u="none" strike="noStrike" cap="none" normalizeH="0" baseline="0" dirty="0">
                <a:ln>
                  <a:noFill/>
                </a:ln>
                <a:solidFill>
                  <a:schemeClr val="tx1"/>
                </a:solidFill>
                <a:effectLst/>
                <a:latin typeface="Arial" panose="020B0604020202020204" pitchFamily="34" charset="0"/>
              </a:rPr>
              <a:t>Web API Endpoint</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Unicode MS"/>
              </a:rPr>
              <a:t>/chat</a:t>
            </a:r>
            <a:r>
              <a:rPr kumimoji="0" lang="en-US" altLang="en-US" sz="1200" b="0" i="0" u="none" strike="noStrike" cap="none" normalizeH="0" baseline="0" dirty="0">
                <a:ln>
                  <a:noFill/>
                </a:ln>
                <a:solidFill>
                  <a:schemeClr val="tx1"/>
                </a:solidFill>
                <a:effectLst/>
              </a:rPr>
              <a:t>: Handles POST requests to generate responses based on user input, retrieves relevant documents, computes similarity, and generates text.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0777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4"/>
          <a:srcRect l="21670" r="21670"/>
          <a:stretch/>
        </p:blipFill>
        <p:spPr>
          <a:xfrm>
            <a:off x="10040293" y="430213"/>
            <a:ext cx="1610370" cy="5997574"/>
          </a:xfrm>
        </p:spPr>
      </p:pic>
      <p:pic>
        <p:nvPicPr>
          <p:cNvPr id="5" name="תמונה 4">
            <a:extLst>
              <a:ext uri="{FF2B5EF4-FFF2-40B4-BE49-F238E27FC236}">
                <a16:creationId xmlns:a16="http://schemas.microsoft.com/office/drawing/2014/main" id="{B9577759-E9AA-FE66-348B-67354E666180}"/>
              </a:ext>
            </a:extLst>
          </p:cNvPr>
          <p:cNvPicPr>
            <a:picLocks noChangeAspect="1"/>
          </p:cNvPicPr>
          <p:nvPr/>
        </p:nvPicPr>
        <p:blipFill>
          <a:blip r:embed="rId5"/>
          <a:stretch>
            <a:fillRect/>
          </a:stretch>
        </p:blipFill>
        <p:spPr>
          <a:xfrm>
            <a:off x="1083596" y="281722"/>
            <a:ext cx="3036097" cy="6294556"/>
          </a:xfrm>
          <a:prstGeom prst="rect">
            <a:avLst/>
          </a:prstGeom>
        </p:spPr>
      </p:pic>
      <p:pic>
        <p:nvPicPr>
          <p:cNvPr id="7" name="תמונה 6">
            <a:extLst>
              <a:ext uri="{FF2B5EF4-FFF2-40B4-BE49-F238E27FC236}">
                <a16:creationId xmlns:a16="http://schemas.microsoft.com/office/drawing/2014/main" id="{2C6AB19D-7F60-0258-871F-2562ECB5AD77}"/>
              </a:ext>
            </a:extLst>
          </p:cNvPr>
          <p:cNvPicPr>
            <a:picLocks noChangeAspect="1"/>
          </p:cNvPicPr>
          <p:nvPr/>
        </p:nvPicPr>
        <p:blipFill>
          <a:blip r:embed="rId6"/>
          <a:stretch>
            <a:fillRect/>
          </a:stretch>
        </p:blipFill>
        <p:spPr>
          <a:xfrm>
            <a:off x="5343731" y="3840603"/>
            <a:ext cx="3134162" cy="2019582"/>
          </a:xfrm>
          <a:prstGeom prst="rect">
            <a:avLst/>
          </a:prstGeom>
        </p:spPr>
      </p:pic>
      <p:cxnSp>
        <p:nvCxnSpPr>
          <p:cNvPr id="14" name="מחבר: מרפקי 13">
            <a:extLst>
              <a:ext uri="{FF2B5EF4-FFF2-40B4-BE49-F238E27FC236}">
                <a16:creationId xmlns:a16="http://schemas.microsoft.com/office/drawing/2014/main" id="{67A42CCF-7AFE-786A-6EF0-89C361734DC6}"/>
              </a:ext>
            </a:extLst>
          </p:cNvPr>
          <p:cNvCxnSpPr>
            <a:cxnSpLocks/>
            <a:endCxn id="7" idx="0"/>
          </p:cNvCxnSpPr>
          <p:nvPr/>
        </p:nvCxnSpPr>
        <p:spPr>
          <a:xfrm flipV="1">
            <a:off x="3241141" y="3840603"/>
            <a:ext cx="3669671" cy="2505876"/>
          </a:xfrm>
          <a:prstGeom prst="bentConnector4">
            <a:avLst>
              <a:gd name="adj1" fmla="val 28648"/>
              <a:gd name="adj2" fmla="val 109123"/>
            </a:avLst>
          </a:prstGeom>
          <a:ln>
            <a:tailEnd type="triangle"/>
          </a:ln>
        </p:spPr>
        <p:style>
          <a:lnRef idx="1">
            <a:schemeClr val="dk1"/>
          </a:lnRef>
          <a:fillRef idx="0">
            <a:schemeClr val="dk1"/>
          </a:fillRef>
          <a:effectRef idx="0">
            <a:schemeClr val="dk1"/>
          </a:effectRef>
          <a:fontRef idx="minor">
            <a:schemeClr val="tx1"/>
          </a:fontRef>
        </p:style>
      </p:cxnSp>
      <p:sp>
        <p:nvSpPr>
          <p:cNvPr id="18" name="תיבת טקסט 17">
            <a:extLst>
              <a:ext uri="{FF2B5EF4-FFF2-40B4-BE49-F238E27FC236}">
                <a16:creationId xmlns:a16="http://schemas.microsoft.com/office/drawing/2014/main" id="{E7808D06-D8AD-33BD-4835-6DADA2E8E99A}"/>
              </a:ext>
            </a:extLst>
          </p:cNvPr>
          <p:cNvSpPr txBox="1"/>
          <p:nvPr/>
        </p:nvSpPr>
        <p:spPr>
          <a:xfrm>
            <a:off x="5346749" y="326855"/>
            <a:ext cx="1902425" cy="369332"/>
          </a:xfrm>
          <a:prstGeom prst="rect">
            <a:avLst/>
          </a:prstGeom>
          <a:noFill/>
        </p:spPr>
        <p:txBody>
          <a:bodyPr wrap="square">
            <a:spAutoFit/>
          </a:bodyPr>
          <a:lstStyle/>
          <a:p>
            <a:r>
              <a:rPr lang="en-US" dirty="0"/>
              <a:t>Flow Diagram</a:t>
            </a:r>
          </a:p>
        </p:txBody>
      </p:sp>
    </p:spTree>
    <p:extLst>
      <p:ext uri="{BB962C8B-B14F-4D97-AF65-F5344CB8AC3E}">
        <p14:creationId xmlns:p14="http://schemas.microsoft.com/office/powerpoint/2010/main" val="1635660513"/>
      </p:ext>
    </p:extLst>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a:bodyPr>
          <a:lstStyle/>
          <a:p>
            <a:pPr algn="l"/>
            <a:r>
              <a:rPr lang="en-US" b="1" dirty="0"/>
              <a:t>Structures:</a:t>
            </a:r>
            <a:br>
              <a:rPr lang="en-US" dirty="0"/>
            </a:br>
            <a:r>
              <a:rPr lang="en-US" dirty="0"/>
              <a:t>Document Embeddings</a:t>
            </a:r>
            <a:br>
              <a:rPr lang="en-US" dirty="0"/>
            </a:br>
            <a:r>
              <a:rPr lang="en-US" dirty="0"/>
              <a:t>Document Database</a:t>
            </a:r>
            <a:br>
              <a:rPr lang="en-US" dirty="0"/>
            </a:br>
            <a:r>
              <a:rPr lang="en-US" dirty="0"/>
              <a:t>User Queries and Responses</a:t>
            </a:r>
            <a:br>
              <a:rPr lang="en-US" dirty="0"/>
            </a:br>
            <a:r>
              <a:rPr lang="en-US" b="1" dirty="0"/>
              <a:t>Image:</a:t>
            </a:r>
            <a:r>
              <a:rPr lang="en-US" dirty="0"/>
              <a:t> 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a:t>
            </a:r>
            <a:r>
              <a:rPr lang="en-US" dirty="0" err="1"/>
              <a:t>Responseses</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03383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Autofit/>
          </a:bodyPr>
          <a:lstStyle/>
          <a:p>
            <a:r>
              <a:rPr lang="en-US" sz="2800" b="1" dirty="0"/>
              <a:t>Query and Document Embeddings</a:t>
            </a:r>
            <a:endParaRPr lang="en-US" sz="2800"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8"/>
            <a:ext cx="5883836" cy="5997574"/>
          </a:xfrm>
        </p:spPr>
        <p:txBody>
          <a:bodyPr anchor="t">
            <a:noAutofit/>
          </a:bodyPr>
          <a:lstStyle/>
          <a:p>
            <a:pPr algn="just">
              <a:buFont typeface="Arial" panose="020B0604020202020204" pitchFamily="34" charset="0"/>
              <a:buChar char="•"/>
            </a:pPr>
            <a:r>
              <a:rPr lang="en-US" sz="1400" b="1" dirty="0"/>
              <a:t>Purpose:</a:t>
            </a:r>
          </a:p>
          <a:p>
            <a:pPr algn="just">
              <a:buFont typeface="Arial" panose="020B0604020202020204" pitchFamily="34" charset="0"/>
              <a:buChar char="•"/>
            </a:pPr>
            <a:r>
              <a:rPr lang="en-US" sz="1400" dirty="0"/>
              <a:t>Transform text data into numerical vectors.</a:t>
            </a:r>
          </a:p>
          <a:p>
            <a:pPr algn="just">
              <a:buFont typeface="Arial" panose="020B0604020202020204" pitchFamily="34" charset="0"/>
              <a:buChar char="•"/>
            </a:pPr>
            <a:r>
              <a:rPr lang="en-US" sz="1400" b="1" dirty="0"/>
              <a:t>Process:</a:t>
            </a:r>
            <a:endParaRPr lang="en-US" sz="1400" dirty="0"/>
          </a:p>
          <a:p>
            <a:pPr marL="742950" lvl="1" indent="-285750" algn="just">
              <a:buFont typeface="Arial" panose="020B0604020202020204" pitchFamily="34" charset="0"/>
              <a:buChar char="•"/>
            </a:pPr>
            <a:r>
              <a:rPr lang="en-US" sz="1400" dirty="0"/>
              <a:t>Word2Vec Model Training</a:t>
            </a:r>
          </a:p>
          <a:p>
            <a:pPr marL="742950" lvl="1" indent="-285750" algn="just">
              <a:buFont typeface="Arial" panose="020B0604020202020204" pitchFamily="34" charset="0"/>
              <a:buChar char="•"/>
            </a:pPr>
            <a:r>
              <a:rPr lang="en-US" sz="1400" dirty="0"/>
              <a:t>Document Embedding Generation</a:t>
            </a:r>
          </a:p>
          <a:p>
            <a:pPr marL="742950" lvl="1" indent="-285750" algn="just">
              <a:buFont typeface="Arial" panose="020B0604020202020204" pitchFamily="34" charset="0"/>
              <a:buChar char="•"/>
            </a:pPr>
            <a:r>
              <a:rPr lang="en-US" sz="1400" dirty="0"/>
              <a:t>Query Embedding Generation</a:t>
            </a:r>
          </a:p>
          <a:p>
            <a:pPr algn="just">
              <a:buFont typeface="Arial" panose="020B0604020202020204" pitchFamily="34" charset="0"/>
              <a:buChar char="•"/>
            </a:pPr>
            <a:r>
              <a:rPr lang="en-US" sz="1400" b="1" dirty="0"/>
              <a:t>Tools Used:</a:t>
            </a:r>
            <a:endParaRPr lang="en-US" sz="1400" dirty="0"/>
          </a:p>
          <a:p>
            <a:pPr marL="742950" lvl="1" indent="-285750" algn="just">
              <a:buFont typeface="Arial" panose="020B0604020202020204" pitchFamily="34" charset="0"/>
              <a:buChar char="•"/>
            </a:pPr>
            <a:r>
              <a:rPr lang="en-US" sz="1400" dirty="0" err="1"/>
              <a:t>Gensim</a:t>
            </a:r>
            <a:r>
              <a:rPr lang="en-US" sz="1400" dirty="0"/>
              <a:t> Word2Vec</a:t>
            </a:r>
          </a:p>
          <a:p>
            <a:pPr marL="742950" lvl="1" indent="-285750" algn="just">
              <a:buFont typeface="Arial" panose="020B0604020202020204" pitchFamily="34" charset="0"/>
              <a:buChar char="•"/>
            </a:pPr>
            <a:r>
              <a:rPr lang="en-US" sz="1400" dirty="0"/>
              <a:t>NumPy for Calculations</a:t>
            </a:r>
          </a:p>
          <a:p>
            <a:pPr algn="just"/>
            <a:r>
              <a:rPr lang="en-US" sz="1400" b="1" dirty="0"/>
              <a:t>Image:</a:t>
            </a:r>
            <a:r>
              <a:rPr lang="en-US" sz="1400" dirty="0"/>
              <a:t> Diagram showing:</a:t>
            </a:r>
          </a:p>
          <a:p>
            <a:pPr algn="just">
              <a:buFont typeface="Arial" panose="020B0604020202020204" pitchFamily="34" charset="0"/>
              <a:buChar char="•"/>
            </a:pPr>
            <a:r>
              <a:rPr lang="en-US" sz="1400" dirty="0"/>
              <a:t>Text Data → Word Embeddings → Document Embeddings</a:t>
            </a:r>
          </a:p>
          <a:p>
            <a:pPr algn="just">
              <a:buFont typeface="Arial" panose="020B0604020202020204" pitchFamily="34" charset="0"/>
              <a:buChar char="•"/>
            </a:pPr>
            <a:r>
              <a:rPr lang="en-US" sz="1400" dirty="0"/>
              <a:t>User Query → Query Embeddings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2586256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fontScale="92500" lnSpcReduction="20000"/>
          </a:bodyPr>
          <a:lstStyle/>
          <a:p>
            <a:pPr algn="l"/>
            <a:r>
              <a:rPr lang="en-US" b="1" dirty="0"/>
              <a:t>Structures:</a:t>
            </a:r>
            <a:br>
              <a:rPr lang="en-US" dirty="0"/>
            </a:br>
            <a:r>
              <a:rPr lang="en-US" dirty="0"/>
              <a:t>Document Embeddings</a:t>
            </a:r>
            <a:br>
              <a:rPr lang="en-US" dirty="0"/>
            </a:br>
            <a:r>
              <a:rPr lang="en-US" dirty="0"/>
              <a:t>Document Database</a:t>
            </a:r>
            <a:br>
              <a:rPr lang="en-US" dirty="0"/>
            </a:br>
            <a:r>
              <a:rPr lang="en-US" dirty="0"/>
              <a:t>User Queries and Responses</a:t>
            </a:r>
          </a:p>
          <a:p>
            <a:pPr algn="l"/>
            <a:br>
              <a:rPr lang="en-US" dirty="0"/>
            </a:br>
            <a:r>
              <a:rPr lang="en-US" b="1" dirty="0"/>
              <a:t>Image:</a:t>
            </a:r>
            <a:r>
              <a:rPr lang="en-US" dirty="0"/>
              <a:t> </a:t>
            </a:r>
          </a:p>
          <a:p>
            <a:pPr algn="l"/>
            <a:r>
              <a:rPr lang="en-US" dirty="0"/>
              <a:t>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a:t>
            </a:r>
            <a:r>
              <a:rPr lang="en-US" dirty="0" err="1"/>
              <a:t>Responseses</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498941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fontScale="90000"/>
          </a:bodyPr>
          <a:lstStyle/>
          <a:p>
            <a:r>
              <a:rPr lang="en-US" b="1" dirty="0"/>
              <a:t>Interaction with Flask</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fontScale="70000" lnSpcReduction="20000"/>
          </a:bodyPr>
          <a:lstStyle/>
          <a:p>
            <a:pPr algn="just"/>
            <a:r>
              <a:rPr lang="en-US" b="1" dirty="0"/>
              <a:t>Title:</a:t>
            </a:r>
            <a:r>
              <a:rPr lang="en-US" dirty="0"/>
              <a:t> Interaction with Flask</a:t>
            </a:r>
          </a:p>
          <a:p>
            <a:pPr algn="just">
              <a:buFont typeface="Arial" panose="020B0604020202020204" pitchFamily="34" charset="0"/>
              <a:buChar char="•"/>
            </a:pPr>
            <a:r>
              <a:rPr lang="en-US" b="1" dirty="0"/>
              <a:t>Overview:</a:t>
            </a:r>
            <a:endParaRPr lang="en-US" dirty="0"/>
          </a:p>
          <a:p>
            <a:pPr marL="742950" lvl="1" indent="-285750" algn="just">
              <a:buFont typeface="Arial" panose="020B0604020202020204" pitchFamily="34" charset="0"/>
              <a:buChar char="•"/>
            </a:pPr>
            <a:r>
              <a:rPr lang="en-US" dirty="0"/>
              <a:t>Flask Application Setup</a:t>
            </a:r>
          </a:p>
          <a:p>
            <a:pPr marL="742950" lvl="1" indent="-285750" algn="just">
              <a:buFont typeface="Arial" panose="020B0604020202020204" pitchFamily="34" charset="0"/>
              <a:buChar char="•"/>
            </a:pPr>
            <a:r>
              <a:rPr lang="en-US" dirty="0"/>
              <a:t>Handling User Input</a:t>
            </a:r>
          </a:p>
          <a:p>
            <a:pPr marL="742950" lvl="1" indent="-285750" algn="just">
              <a:buFont typeface="Arial" panose="020B0604020202020204" pitchFamily="34" charset="0"/>
              <a:buChar char="•"/>
            </a:pPr>
            <a:r>
              <a:rPr lang="en-US" dirty="0"/>
              <a:t>Generating Responses</a:t>
            </a:r>
          </a:p>
          <a:p>
            <a:pPr algn="just">
              <a:buFont typeface="Arial" panose="020B0604020202020204" pitchFamily="34" charset="0"/>
              <a:buChar char="•"/>
            </a:pPr>
            <a:r>
              <a:rPr lang="en-US" b="1" dirty="0"/>
              <a:t>Session Management:</a:t>
            </a:r>
            <a:endParaRPr lang="en-US" dirty="0"/>
          </a:p>
          <a:p>
            <a:pPr marL="742950" lvl="1" indent="-285750" algn="just">
              <a:buFont typeface="Arial" panose="020B0604020202020204" pitchFamily="34" charset="0"/>
              <a:buChar char="•"/>
            </a:pPr>
            <a:r>
              <a:rPr lang="en-US" dirty="0"/>
              <a:t>Store conversation history</a:t>
            </a:r>
          </a:p>
          <a:p>
            <a:pPr marL="742950" lvl="1" indent="-285750" algn="just">
              <a:buFont typeface="Arial" panose="020B0604020202020204" pitchFamily="34" charset="0"/>
              <a:buChar char="•"/>
            </a:pPr>
            <a:r>
              <a:rPr lang="en-US" dirty="0"/>
              <a:t>Manage state across requests</a:t>
            </a:r>
          </a:p>
          <a:p>
            <a:pPr marL="457200" lvl="1" algn="just"/>
            <a:endParaRPr lang="en-US" dirty="0"/>
          </a:p>
          <a:p>
            <a:pPr algn="just"/>
            <a:r>
              <a:rPr lang="en-US" b="1" dirty="0"/>
              <a:t>Image:</a:t>
            </a:r>
            <a:r>
              <a:rPr lang="en-US" dirty="0"/>
              <a:t> Interaction diagram showing:</a:t>
            </a:r>
          </a:p>
          <a:p>
            <a:pPr algn="just">
              <a:buFont typeface="Arial" panose="020B0604020202020204" pitchFamily="34" charset="0"/>
              <a:buChar char="•"/>
            </a:pPr>
            <a:r>
              <a:rPr lang="en-US" dirty="0"/>
              <a:t>User Input → Flask App → Query Processing → Response Generation → User Output</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5801691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Summary</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6001531" cy="4689694"/>
          </a:xfrm>
        </p:spPr>
        <p:txBody>
          <a:bodyPr anchor="t">
            <a:normAutofit fontScale="85000" lnSpcReduction="10000"/>
          </a:bodyPr>
          <a:lstStyle/>
          <a:p>
            <a:pPr algn="l">
              <a:buFont typeface="Arial" panose="020B0604020202020204" pitchFamily="34" charset="0"/>
              <a:buChar char="•"/>
            </a:pPr>
            <a:r>
              <a:rPr lang="en-US" b="1" dirty="0"/>
              <a:t>Summary:</a:t>
            </a:r>
            <a:endParaRPr lang="en-US" dirty="0"/>
          </a:p>
          <a:p>
            <a:pPr marL="742950" lvl="1" indent="-285750">
              <a:buFont typeface="Arial" panose="020B0604020202020204" pitchFamily="34" charset="0"/>
              <a:buChar char="•"/>
            </a:pPr>
            <a:r>
              <a:rPr lang="en-US" dirty="0"/>
              <a:t>Recap of system components and workflow.</a:t>
            </a:r>
          </a:p>
          <a:p>
            <a:pPr algn="l">
              <a:buFont typeface="Arial" panose="020B0604020202020204" pitchFamily="34" charset="0"/>
              <a:buChar char="•"/>
            </a:pPr>
            <a:r>
              <a:rPr lang="en-US" b="1" dirty="0"/>
              <a:t>Future Enhancements:</a:t>
            </a:r>
            <a:endParaRPr lang="en-US" dirty="0"/>
          </a:p>
          <a:p>
            <a:pPr marL="800100" lvl="1" indent="-342900">
              <a:buFont typeface="Wingdings" panose="05000000000000000000" pitchFamily="2" charset="2"/>
              <a:buChar char="ü"/>
            </a:pPr>
            <a:r>
              <a:rPr lang="en-US" dirty="0"/>
              <a:t>Metadata filtering - </a:t>
            </a:r>
          </a:p>
          <a:p>
            <a:pPr marL="800100" lvl="1" indent="-342900">
              <a:buFont typeface="Wingdings" panose="05000000000000000000" pitchFamily="2" charset="2"/>
              <a:buChar char="ü"/>
            </a:pPr>
            <a:r>
              <a:rPr lang="en-US" dirty="0"/>
              <a:t>Reranking models</a:t>
            </a:r>
          </a:p>
          <a:p>
            <a:pPr marL="742950" lvl="1" indent="-285750">
              <a:buFont typeface="Arial" panose="020B0604020202020204" pitchFamily="34" charset="0"/>
              <a:buChar char="•"/>
            </a:pPr>
            <a:r>
              <a:rPr lang="en-US" dirty="0"/>
              <a:t>Model fine-tuning </a:t>
            </a:r>
            <a:r>
              <a:rPr lang="en-US" dirty="0">
                <a:solidFill>
                  <a:srgbClr val="FF0000">
                    <a:alpha val="60000"/>
                  </a:srgbClr>
                </a:solidFill>
              </a:rPr>
              <a:t>– To do </a:t>
            </a:r>
          </a:p>
          <a:p>
            <a:pPr marL="742950" lvl="1" indent="-285750">
              <a:buFont typeface="Arial" panose="020B0604020202020204" pitchFamily="34" charset="0"/>
              <a:buChar char="•"/>
            </a:pPr>
            <a:r>
              <a:rPr lang="en-US" dirty="0"/>
              <a:t>Scaling and performance improvements </a:t>
            </a:r>
            <a:r>
              <a:rPr lang="en-US" dirty="0">
                <a:solidFill>
                  <a:srgbClr val="FF0000">
                    <a:alpha val="60000"/>
                  </a:srgbClr>
                </a:solidFill>
              </a:rPr>
              <a:t>– To do </a:t>
            </a:r>
            <a:endParaRPr lang="en-US" dirty="0"/>
          </a:p>
          <a:p>
            <a:pPr marL="742950" lvl="1" indent="-285750">
              <a:buFont typeface="Arial" panose="020B0604020202020204" pitchFamily="34" charset="0"/>
              <a:buChar char="•"/>
            </a:pPr>
            <a:r>
              <a:rPr lang="en-US" dirty="0"/>
              <a:t>Additional features and integrations </a:t>
            </a:r>
            <a:r>
              <a:rPr lang="en-US" dirty="0">
                <a:solidFill>
                  <a:srgbClr val="FF0000">
                    <a:alpha val="60000"/>
                  </a:srgbClr>
                </a:solidFill>
              </a:rPr>
              <a:t>– To do </a:t>
            </a:r>
            <a:endParaRPr lang="en-US" dirty="0"/>
          </a:p>
          <a:p>
            <a:pPr algn="l"/>
            <a:r>
              <a:rPr lang="en-US" b="1" dirty="0" err="1"/>
              <a:t>Image:</a:t>
            </a:r>
            <a:r>
              <a:rPr lang="en-US" dirty="0" err="1"/>
              <a:t>TBD</a:t>
            </a:r>
            <a:endParaRPr lang="en-US" dirty="0"/>
          </a:p>
          <a:p>
            <a:pPr algn="l"/>
            <a:r>
              <a:rPr lang="en-US" dirty="0"/>
              <a:t> High-level summary diagram or bullet points summarizing key points.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815181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4" name="Group 1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9" name="Rectangle 18">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990000" y="1089025"/>
            <a:ext cx="4075200" cy="1532951"/>
          </a:xfrm>
        </p:spPr>
        <p:txBody>
          <a:bodyPr vert="horz" lIns="91440" tIns="45720" rIns="91440" bIns="45720" rtlCol="0" anchor="b" anchorCtr="0">
            <a:normAutofit/>
          </a:bodyPr>
          <a:lstStyle/>
          <a:p>
            <a:r>
              <a:rPr lang="en-US" sz="480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a:xfrm>
            <a:off x="990000" y="4248000"/>
            <a:ext cx="4075200" cy="1520975"/>
          </a:xfrm>
        </p:spPr>
        <p:txBody>
          <a:bodyPr vert="horz" lIns="91440" tIns="45720" rIns="91440" bIns="45720" rtlCol="0">
            <a:normAutofit/>
          </a:bodyPr>
          <a:lstStyle/>
          <a:p>
            <a:pPr>
              <a:lnSpc>
                <a:spcPct val="125000"/>
              </a:lnSpc>
            </a:pPr>
            <a:r>
              <a:rPr lang="en-US" sz="2400">
                <a:cs typeface="+mn-cs"/>
              </a:rPr>
              <a:t>Guy Yarhi</a:t>
            </a:r>
          </a:p>
        </p:txBody>
      </p:sp>
      <p:grpSp>
        <p:nvGrpSpPr>
          <p:cNvPr id="21" name="Group 20">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22" name="Rectangle 21">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4" name="Group 23">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6"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3" name="Rectangle 32">
            <a:extLst>
              <a:ext uri="{FF2B5EF4-FFF2-40B4-BE49-F238E27FC236}">
                <a16:creationId xmlns:a16="http://schemas.microsoft.com/office/drawing/2014/main" id="{1B5DF063-A889-4037-8C0F-D6D424107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6" name="תמונה 5">
            <a:extLst>
              <a:ext uri="{FF2B5EF4-FFF2-40B4-BE49-F238E27FC236}">
                <a16:creationId xmlns:a16="http://schemas.microsoft.com/office/drawing/2014/main" id="{510BAE3C-B7B1-A436-7D8B-DCD01403E377}"/>
              </a:ext>
            </a:extLst>
          </p:cNvPr>
          <p:cNvPicPr>
            <a:picLocks noChangeAspect="1"/>
          </p:cNvPicPr>
          <p:nvPr/>
        </p:nvPicPr>
        <p:blipFill>
          <a:blip r:embed="rId3"/>
          <a:stretch>
            <a:fillRect/>
          </a:stretch>
        </p:blipFill>
        <p:spPr>
          <a:xfrm>
            <a:off x="6651127" y="2258949"/>
            <a:ext cx="4999885" cy="2337446"/>
          </a:xfrm>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 name="תמונה 10">
            <a:extLst>
              <a:ext uri="{FF2B5EF4-FFF2-40B4-BE49-F238E27FC236}">
                <a16:creationId xmlns:a16="http://schemas.microsoft.com/office/drawing/2014/main" id="{3BD493D5-02C1-0B41-1E4E-82CB6D6511EB}"/>
              </a:ext>
            </a:extLst>
          </p:cNvPr>
          <p:cNvPicPr>
            <a:picLocks noChangeAspect="1"/>
          </p:cNvPicPr>
          <p:nvPr/>
        </p:nvPicPr>
        <p:blipFill>
          <a:blip r:embed="rId3"/>
          <a:stretch>
            <a:fillRect/>
          </a:stretch>
        </p:blipFill>
        <p:spPr>
          <a:xfrm>
            <a:off x="0" y="142720"/>
            <a:ext cx="12192000" cy="6572560"/>
          </a:xfrm>
          <a:prstGeom prst="rect">
            <a:avLst/>
          </a:prstGeom>
        </p:spPr>
      </p:pic>
      <p:pic>
        <p:nvPicPr>
          <p:cNvPr id="13" name="תמונה 12">
            <a:extLst>
              <a:ext uri="{FF2B5EF4-FFF2-40B4-BE49-F238E27FC236}">
                <a16:creationId xmlns:a16="http://schemas.microsoft.com/office/drawing/2014/main" id="{C864E4D9-BE72-A191-D9A0-AB77F5F5F1C3}"/>
              </a:ext>
            </a:extLst>
          </p:cNvPr>
          <p:cNvPicPr>
            <a:picLocks noChangeAspect="1"/>
          </p:cNvPicPr>
          <p:nvPr/>
        </p:nvPicPr>
        <p:blipFill>
          <a:blip r:embed="rId4"/>
          <a:stretch>
            <a:fillRect/>
          </a:stretch>
        </p:blipFill>
        <p:spPr>
          <a:xfrm>
            <a:off x="1915819" y="3831665"/>
            <a:ext cx="10276181" cy="1011940"/>
          </a:xfrm>
          <a:prstGeom prst="rect">
            <a:avLst/>
          </a:prstGeom>
        </p:spPr>
      </p:pic>
      <p:pic>
        <p:nvPicPr>
          <p:cNvPr id="15" name="גרפיקה 14" descr="שעון חול - הסתיים עם מילוי מלא">
            <a:extLst>
              <a:ext uri="{FF2B5EF4-FFF2-40B4-BE49-F238E27FC236}">
                <a16:creationId xmlns:a16="http://schemas.microsoft.com/office/drawing/2014/main" id="{47C405A9-5CAB-9F70-4317-DCF0C5E903E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61857" y="1959990"/>
            <a:ext cx="914400" cy="914400"/>
          </a:xfrm>
          <a:prstGeom prst="rect">
            <a:avLst/>
          </a:prstGeom>
        </p:spPr>
      </p:pic>
    </p:spTree>
    <p:extLst>
      <p:ext uri="{BB962C8B-B14F-4D97-AF65-F5344CB8AC3E}">
        <p14:creationId xmlns:p14="http://schemas.microsoft.com/office/powerpoint/2010/main" val="1582445873"/>
      </p:ext>
    </p:extLst>
  </p:cSld>
  <p:clrMapOvr>
    <a:masterClrMapping/>
  </p:clrMapOvr>
  <mc:AlternateContent xmlns:mc="http://schemas.openxmlformats.org/markup-compatibility/2006">
    <mc:Choice xmlns:p14="http://schemas.microsoft.com/office/powerpoint/2010/main" Requires="p14">
      <p:transition spd="slow" p14:dur="1250" advTm="12000"/>
    </mc:Choice>
    <mc:Fallback>
      <p:transition spd="slow" advTm="1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300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788C46-D0BC-4307-AE55-7601A139E7CB}"/>
              </a:ext>
            </a:extLst>
          </p:cNvPr>
          <p:cNvSpPr>
            <a:spLocks noGrp="1"/>
          </p:cNvSpPr>
          <p:nvPr>
            <p:ph sz="quarter" idx="15"/>
          </p:nvPr>
        </p:nvSpPr>
        <p:spPr>
          <a:xfrm>
            <a:off x="530307" y="1369483"/>
            <a:ext cx="10821184" cy="4966662"/>
          </a:xfrm>
        </p:spPr>
        <p:txBody>
          <a:bodyPr>
            <a:normAutofit fontScale="40000" lnSpcReduction="20000"/>
          </a:bodyPr>
          <a:lstStyle/>
          <a:p>
            <a:pPr algn="l"/>
            <a:r>
              <a:rPr lang="en-US" sz="2700" cap="all" spc="300" dirty="0"/>
              <a:t>Title: Introduction to Retrieval-Augmented Generation (RAG) System</a:t>
            </a:r>
          </a:p>
          <a:p>
            <a:pPr algn="l"/>
            <a:endParaRPr lang="en-US" sz="2700" cap="all" spc="300" dirty="0"/>
          </a:p>
          <a:p>
            <a:pPr algn="l">
              <a:buFont typeface="Arial" panose="020B0604020202020204" pitchFamily="34" charset="0"/>
              <a:buChar char="•"/>
            </a:pPr>
            <a:r>
              <a:rPr lang="en-US" sz="2700" b="1" cap="all" spc="300" dirty="0"/>
              <a:t>Overview:</a:t>
            </a:r>
          </a:p>
          <a:p>
            <a:pPr marL="742950" lvl="1" indent="-285750">
              <a:buFont typeface="Arial" panose="020B0604020202020204" pitchFamily="34" charset="0"/>
              <a:buChar char="•"/>
            </a:pPr>
            <a:r>
              <a:rPr lang="en-US" sz="2700" cap="all" spc="300" dirty="0"/>
              <a:t>What is a RAG System?</a:t>
            </a:r>
          </a:p>
          <a:p>
            <a:pPr marL="742950" lvl="1" indent="-285750">
              <a:buFont typeface="Arial" panose="020B0604020202020204" pitchFamily="34" charset="0"/>
              <a:buChar char="•"/>
            </a:pPr>
            <a:r>
              <a:rPr lang="en-US" sz="2700" cap="all" spc="300" dirty="0"/>
              <a:t>Purpose and applications.</a:t>
            </a:r>
          </a:p>
          <a:p>
            <a:pPr algn="l">
              <a:buFont typeface="Arial" panose="020B0604020202020204" pitchFamily="34" charset="0"/>
              <a:buChar char="•"/>
            </a:pPr>
            <a:r>
              <a:rPr lang="en-US" sz="2700" b="1" cap="all" spc="300" dirty="0"/>
              <a:t>Components</a:t>
            </a:r>
            <a:r>
              <a:rPr lang="en-US" sz="2700" cap="all" spc="300" dirty="0"/>
              <a:t>:</a:t>
            </a:r>
          </a:p>
          <a:p>
            <a:pPr marL="742950" lvl="1" indent="-285750">
              <a:buFont typeface="Arial" panose="020B0604020202020204" pitchFamily="34" charset="0"/>
              <a:buChar char="•"/>
            </a:pPr>
            <a:r>
              <a:rPr lang="en-US" sz="2700" cap="all" spc="300" dirty="0"/>
              <a:t>Retrieval Mechanism</a:t>
            </a:r>
          </a:p>
          <a:p>
            <a:pPr marL="742950" lvl="1" indent="-285750">
              <a:buFont typeface="Arial" panose="020B0604020202020204" pitchFamily="34" charset="0"/>
              <a:buChar char="•"/>
            </a:pPr>
            <a:r>
              <a:rPr lang="en-US" sz="2700" cap="all" spc="300" dirty="0"/>
              <a:t>Generation Model</a:t>
            </a:r>
          </a:p>
          <a:p>
            <a:pPr algn="l">
              <a:buFont typeface="Arial" panose="020B0604020202020204" pitchFamily="34" charset="0"/>
              <a:buChar char="•"/>
            </a:pPr>
            <a:r>
              <a:rPr lang="en-US" sz="2700" b="1" cap="all" spc="300" dirty="0"/>
              <a:t>Objective</a:t>
            </a:r>
            <a:r>
              <a:rPr lang="en-US" sz="2700" cap="all" spc="300" dirty="0"/>
              <a:t>:</a:t>
            </a:r>
          </a:p>
          <a:p>
            <a:pPr marL="742950" lvl="1" indent="-285750">
              <a:buFont typeface="Arial" panose="020B0604020202020204" pitchFamily="34" charset="0"/>
              <a:buChar char="•"/>
            </a:pPr>
            <a:r>
              <a:rPr lang="en-US" sz="2700" cap="all" spc="300" dirty="0"/>
              <a:t>To enhance text generation by integrating external knowledge retrieval.</a:t>
            </a:r>
          </a:p>
          <a:p>
            <a:pPr algn="l"/>
            <a:r>
              <a:rPr lang="en-US" sz="2700" b="1" cap="all" spc="300" dirty="0"/>
              <a:t>Image</a:t>
            </a:r>
            <a:r>
              <a:rPr lang="en-US" sz="2700" cap="all" spc="300" dirty="0"/>
              <a:t>: TBD</a:t>
            </a:r>
          </a:p>
          <a:p>
            <a:pPr algn="l"/>
            <a:r>
              <a:rPr lang="en-US" sz="2700" cap="all" spc="300" dirty="0"/>
              <a:t> Simple diagram showing the high-level flow of RAG: User Input → Retrieval → Generation → Output.</a:t>
            </a:r>
          </a:p>
          <a:p>
            <a:pPr algn="l"/>
            <a:endParaRPr lang="en-US" sz="2700" cap="all" spc="300" dirty="0">
              <a:hlinkClick r:id="rId3"/>
            </a:endParaRPr>
          </a:p>
          <a:p>
            <a:pPr algn="l"/>
            <a:r>
              <a:rPr lang="en-US" sz="2700" cap="all" spc="300" dirty="0">
                <a:hlinkClick r:id="rId3"/>
              </a:rPr>
              <a:t>Hyperlink to RAG </a:t>
            </a:r>
            <a:endParaRPr lang="en-US" sz="2700" cap="all" spc="300" dirty="0"/>
          </a:p>
          <a:p>
            <a:pPr algn="l"/>
            <a:endParaRPr lang="en-US" sz="2700" cap="all" spc="300" dirty="0"/>
          </a:p>
          <a:p>
            <a:pPr algn="l"/>
            <a:endParaRPr lang="en-US" sz="2700" cap="all" spc="300" dirty="0"/>
          </a:p>
          <a:p>
            <a:pPr algn="l"/>
            <a:endParaRPr lang="en-US" sz="2700" cap="all" spc="300" dirty="0"/>
          </a:p>
          <a:p>
            <a:pPr algn="l"/>
            <a:endParaRPr lang="en-US" dirty="0"/>
          </a:p>
        </p:txBody>
      </p:sp>
      <p:sp>
        <p:nvSpPr>
          <p:cNvPr id="19" name="כותרת 18">
            <a:extLst>
              <a:ext uri="{FF2B5EF4-FFF2-40B4-BE49-F238E27FC236}">
                <a16:creationId xmlns:a16="http://schemas.microsoft.com/office/drawing/2014/main" id="{92763657-BC40-61E7-BEBE-35FF08A0E958}"/>
              </a:ext>
            </a:extLst>
          </p:cNvPr>
          <p:cNvSpPr>
            <a:spLocks noGrp="1"/>
          </p:cNvSpPr>
          <p:nvPr>
            <p:ph type="title"/>
          </p:nvPr>
        </p:nvSpPr>
        <p:spPr>
          <a:xfrm>
            <a:off x="530307" y="430521"/>
            <a:ext cx="3389065" cy="646841"/>
          </a:xfrm>
        </p:spPr>
        <p:txBody>
          <a:bodyPr/>
          <a:lstStyle/>
          <a:p>
            <a:r>
              <a:rPr lang="en-US" b="1" dirty="0"/>
              <a:t>Introduction</a:t>
            </a:r>
            <a:endParaRPr lang="en-US" dirty="0"/>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72932" y="977773"/>
            <a:ext cx="7730743" cy="4653481"/>
          </a:xfrm>
        </p:spPr>
        <p:txBody>
          <a:bodyPr anchor="ctr">
            <a:normAutofit/>
          </a:bodyPr>
          <a:lstStyle/>
          <a:p>
            <a:pPr algn="l"/>
            <a:br>
              <a:rPr lang="en-US" sz="1600" dirty="0">
                <a:latin typeface="+mn-lt"/>
              </a:rPr>
            </a:br>
            <a:r>
              <a:rPr lang="en-US" sz="1600" b="1" dirty="0">
                <a:latin typeface="+mn-lt"/>
              </a:rPr>
              <a:t>Components:</a:t>
            </a:r>
            <a:br>
              <a:rPr lang="en-US" sz="1600" b="1" dirty="0">
                <a:latin typeface="+mn-lt"/>
              </a:rPr>
            </a:br>
            <a:br>
              <a:rPr lang="en-US" sz="1600" dirty="0">
                <a:latin typeface="+mn-lt"/>
              </a:rPr>
            </a:br>
            <a:r>
              <a:rPr lang="en-US" sz="1600" b="1" dirty="0">
                <a:latin typeface="+mn-lt"/>
              </a:rPr>
              <a:t>Data Source:</a:t>
            </a:r>
            <a:r>
              <a:rPr lang="en-US" sz="1600" dirty="0">
                <a:latin typeface="+mn-lt"/>
              </a:rPr>
              <a:t> Document Database</a:t>
            </a:r>
            <a:br>
              <a:rPr lang="en-US" sz="1600" dirty="0">
                <a:latin typeface="+mn-lt"/>
              </a:rPr>
            </a:br>
            <a:r>
              <a:rPr lang="en-US" sz="1600" b="1" dirty="0">
                <a:latin typeface="+mn-lt"/>
              </a:rPr>
              <a:t>Retrieval Mechanism:</a:t>
            </a:r>
            <a:r>
              <a:rPr lang="en-US" sz="1600" dirty="0">
                <a:latin typeface="+mn-lt"/>
              </a:rPr>
              <a:t> Embedding Generation, Similarity Search</a:t>
            </a:r>
            <a:br>
              <a:rPr lang="en-US" sz="1600" dirty="0">
                <a:latin typeface="+mn-lt"/>
              </a:rPr>
            </a:br>
            <a:r>
              <a:rPr lang="en-US" sz="1600" b="1" dirty="0">
                <a:latin typeface="+mn-lt"/>
              </a:rPr>
              <a:t>Generation Model:</a:t>
            </a:r>
            <a:r>
              <a:rPr lang="en-US" sz="1600" dirty="0">
                <a:latin typeface="+mn-lt"/>
              </a:rPr>
              <a:t> GPT-2 Model</a:t>
            </a:r>
            <a:br>
              <a:rPr lang="en-US" sz="1600" dirty="0">
                <a:latin typeface="+mn-lt"/>
              </a:rPr>
            </a:br>
            <a:r>
              <a:rPr lang="en-US" sz="1600" b="1" dirty="0">
                <a:latin typeface="+mn-lt"/>
              </a:rPr>
              <a:t>Interaction Layer:</a:t>
            </a:r>
            <a:r>
              <a:rPr lang="en-US" sz="1600" dirty="0">
                <a:latin typeface="+mn-lt"/>
              </a:rPr>
              <a:t> Flask Application</a:t>
            </a:r>
            <a:br>
              <a:rPr lang="en-US" sz="1600" dirty="0">
                <a:latin typeface="+mn-lt"/>
              </a:rPr>
            </a:br>
            <a:br>
              <a:rPr lang="en-US" sz="1600" dirty="0">
                <a:latin typeface="+mn-lt"/>
              </a:rPr>
            </a:br>
            <a:br>
              <a:rPr lang="en-US" sz="1600" dirty="0">
                <a:latin typeface="+mn-lt"/>
              </a:rPr>
            </a:br>
            <a:br>
              <a:rPr lang="en-US" sz="1600" dirty="0">
                <a:latin typeface="+mn-lt"/>
              </a:rPr>
            </a:br>
            <a:r>
              <a:rPr lang="en-US" sz="1600" b="1" dirty="0">
                <a:latin typeface="+mn-lt"/>
              </a:rPr>
              <a:t>Workflow:</a:t>
            </a:r>
            <a:br>
              <a:rPr lang="en-US" sz="1600" dirty="0">
                <a:latin typeface="+mn-lt"/>
              </a:rPr>
            </a:br>
            <a:r>
              <a:rPr lang="en-US" sz="1600" dirty="0">
                <a:latin typeface="+mn-lt"/>
              </a:rPr>
              <a:t>Data Ingestion → Embedding Creation → Query Handling → Response Generation</a:t>
            </a:r>
            <a:br>
              <a:rPr lang="en-US" sz="1600" dirty="0">
                <a:latin typeface="+mn-lt"/>
              </a:rPr>
            </a:br>
            <a:br>
              <a:rPr lang="en-US" sz="1600" dirty="0">
                <a:latin typeface="+mn-lt"/>
              </a:rPr>
            </a:br>
            <a:r>
              <a:rPr lang="en-US" sz="1600" b="1" dirty="0">
                <a:latin typeface="+mn-lt"/>
              </a:rPr>
              <a:t>Image:</a:t>
            </a:r>
            <a:r>
              <a:rPr lang="en-US" sz="1600" dirty="0">
                <a:latin typeface="+mn-lt"/>
              </a:rPr>
              <a:t> </a:t>
            </a:r>
            <a:r>
              <a:rPr lang="en-US" sz="1600" cap="all" spc="300" dirty="0"/>
              <a:t>TBD </a:t>
            </a:r>
            <a:br>
              <a:rPr lang="en-US" sz="1600" cap="all" spc="300" dirty="0"/>
            </a:br>
            <a:r>
              <a:rPr lang="en-US" sz="1600" dirty="0">
                <a:latin typeface="+mn-lt"/>
              </a:rPr>
              <a:t>A clear architecture diagram showing the interaction between the components: Document Database, Retrieval Mechanism, Generation Model, and Flask Application</a:t>
            </a:r>
            <a:r>
              <a:rPr lang="en-US" sz="1600" dirty="0"/>
              <a:t>.</a:t>
            </a:r>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3"/>
          <a:srcRect l="22206" r="22206"/>
          <a:stretch/>
        </p:blipFill>
        <p:spPr>
          <a:xfrm>
            <a:off x="7785980" y="430213"/>
            <a:ext cx="3864683" cy="5997574"/>
          </a:xfrm>
        </p:spPr>
      </p:pic>
      <p:sp>
        <p:nvSpPr>
          <p:cNvPr id="3" name="תיבת טקסט 2">
            <a:extLst>
              <a:ext uri="{FF2B5EF4-FFF2-40B4-BE49-F238E27FC236}">
                <a16:creationId xmlns:a16="http://schemas.microsoft.com/office/drawing/2014/main" id="{E913172D-1B0C-ADD4-C987-B7618563FBDE}"/>
              </a:ext>
            </a:extLst>
          </p:cNvPr>
          <p:cNvSpPr txBox="1"/>
          <p:nvPr/>
        </p:nvSpPr>
        <p:spPr>
          <a:xfrm>
            <a:off x="848763" y="245547"/>
            <a:ext cx="6097508" cy="369332"/>
          </a:xfrm>
          <a:prstGeom prst="rect">
            <a:avLst/>
          </a:prstGeom>
          <a:noFill/>
        </p:spPr>
        <p:txBody>
          <a:bodyPr wrap="square">
            <a:spAutoFit/>
          </a:bodyPr>
          <a:lstStyle/>
          <a:p>
            <a:r>
              <a:rPr lang="en-US" sz="1800" dirty="0"/>
              <a:t>System Architecture of the RAG System</a:t>
            </a:r>
            <a:endParaRPr lang="en-US" dirty="0"/>
          </a:p>
        </p:txBody>
      </p:sp>
    </p:spTree>
    <p:extLst>
      <p:ext uri="{BB962C8B-B14F-4D97-AF65-F5344CB8AC3E}">
        <p14:creationId xmlns:p14="http://schemas.microsoft.com/office/powerpoint/2010/main" val="811730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72932" y="977773"/>
            <a:ext cx="10419622" cy="4653481"/>
          </a:xfrm>
        </p:spPr>
        <p:txBody>
          <a:bodyPr anchor="ctr">
            <a:normAutofit/>
          </a:bodyPr>
          <a:lstStyle/>
          <a:p>
            <a:pPr algn="l"/>
            <a:endParaRPr lang="en-US" sz="1600" dirty="0"/>
          </a:p>
        </p:txBody>
      </p:sp>
      <p:sp>
        <p:nvSpPr>
          <p:cNvPr id="3" name="תיבת טקסט 2">
            <a:extLst>
              <a:ext uri="{FF2B5EF4-FFF2-40B4-BE49-F238E27FC236}">
                <a16:creationId xmlns:a16="http://schemas.microsoft.com/office/drawing/2014/main" id="{E913172D-1B0C-ADD4-C987-B7618563FBDE}"/>
              </a:ext>
            </a:extLst>
          </p:cNvPr>
          <p:cNvSpPr txBox="1"/>
          <p:nvPr/>
        </p:nvSpPr>
        <p:spPr>
          <a:xfrm>
            <a:off x="3645905" y="272707"/>
            <a:ext cx="4900189" cy="369332"/>
          </a:xfrm>
          <a:prstGeom prst="rect">
            <a:avLst/>
          </a:prstGeom>
          <a:noFill/>
        </p:spPr>
        <p:txBody>
          <a:bodyPr wrap="square">
            <a:spAutoFit/>
          </a:bodyPr>
          <a:lstStyle/>
          <a:p>
            <a:r>
              <a:rPr lang="en-US" sz="1800" dirty="0"/>
              <a:t>System Architecture of the RAG System</a:t>
            </a:r>
            <a:endParaRPr lang="en-US" dirty="0"/>
          </a:p>
        </p:txBody>
      </p:sp>
      <p:pic>
        <p:nvPicPr>
          <p:cNvPr id="6" name="תמונה 5">
            <a:extLst>
              <a:ext uri="{FF2B5EF4-FFF2-40B4-BE49-F238E27FC236}">
                <a16:creationId xmlns:a16="http://schemas.microsoft.com/office/drawing/2014/main" id="{642B2AD8-2019-289B-E03C-E8F22E6C24A4}"/>
              </a:ext>
            </a:extLst>
          </p:cNvPr>
          <p:cNvPicPr>
            <a:picLocks noChangeAspect="1"/>
          </p:cNvPicPr>
          <p:nvPr/>
        </p:nvPicPr>
        <p:blipFill>
          <a:blip r:embed="rId3"/>
          <a:stretch>
            <a:fillRect/>
          </a:stretch>
        </p:blipFill>
        <p:spPr>
          <a:xfrm>
            <a:off x="172932" y="977773"/>
            <a:ext cx="3092971" cy="2279268"/>
          </a:xfrm>
          <a:prstGeom prst="rect">
            <a:avLst/>
          </a:prstGeom>
        </p:spPr>
      </p:pic>
      <p:pic>
        <p:nvPicPr>
          <p:cNvPr id="10" name="תמונה 9">
            <a:extLst>
              <a:ext uri="{FF2B5EF4-FFF2-40B4-BE49-F238E27FC236}">
                <a16:creationId xmlns:a16="http://schemas.microsoft.com/office/drawing/2014/main" id="{BE201130-EB8D-0BE6-A251-E243A14AD003}"/>
              </a:ext>
            </a:extLst>
          </p:cNvPr>
          <p:cNvPicPr>
            <a:picLocks noChangeAspect="1"/>
          </p:cNvPicPr>
          <p:nvPr/>
        </p:nvPicPr>
        <p:blipFill>
          <a:blip r:embed="rId4"/>
          <a:stretch>
            <a:fillRect/>
          </a:stretch>
        </p:blipFill>
        <p:spPr>
          <a:xfrm>
            <a:off x="6096000" y="929571"/>
            <a:ext cx="4496554" cy="2178415"/>
          </a:xfrm>
          <a:prstGeom prst="rect">
            <a:avLst/>
          </a:prstGeom>
        </p:spPr>
      </p:pic>
      <p:pic>
        <p:nvPicPr>
          <p:cNvPr id="11" name="תמונה 10">
            <a:extLst>
              <a:ext uri="{FF2B5EF4-FFF2-40B4-BE49-F238E27FC236}">
                <a16:creationId xmlns:a16="http://schemas.microsoft.com/office/drawing/2014/main" id="{9C47F52A-AE3F-98E6-7440-3E96AFE5779B}"/>
              </a:ext>
            </a:extLst>
          </p:cNvPr>
          <p:cNvPicPr>
            <a:picLocks noChangeAspect="1"/>
          </p:cNvPicPr>
          <p:nvPr/>
        </p:nvPicPr>
        <p:blipFill>
          <a:blip r:embed="rId5"/>
          <a:stretch>
            <a:fillRect/>
          </a:stretch>
        </p:blipFill>
        <p:spPr>
          <a:xfrm>
            <a:off x="172932" y="3376706"/>
            <a:ext cx="5065414" cy="2254548"/>
          </a:xfrm>
          <a:prstGeom prst="rect">
            <a:avLst/>
          </a:prstGeom>
        </p:spPr>
      </p:pic>
      <p:pic>
        <p:nvPicPr>
          <p:cNvPr id="13" name="תמונה 12">
            <a:extLst>
              <a:ext uri="{FF2B5EF4-FFF2-40B4-BE49-F238E27FC236}">
                <a16:creationId xmlns:a16="http://schemas.microsoft.com/office/drawing/2014/main" id="{E4F4BF65-8C4F-84EA-EF53-2E67BFAD3FD7}"/>
              </a:ext>
            </a:extLst>
          </p:cNvPr>
          <p:cNvPicPr>
            <a:picLocks noChangeAspect="1"/>
          </p:cNvPicPr>
          <p:nvPr/>
        </p:nvPicPr>
        <p:blipFill>
          <a:blip r:embed="rId6"/>
          <a:stretch>
            <a:fillRect/>
          </a:stretch>
        </p:blipFill>
        <p:spPr>
          <a:xfrm>
            <a:off x="6953657" y="3316873"/>
            <a:ext cx="3173038" cy="2336592"/>
          </a:xfrm>
          <a:prstGeom prst="rect">
            <a:avLst/>
          </a:prstGeom>
        </p:spPr>
      </p:pic>
    </p:spTree>
    <p:extLst>
      <p:ext uri="{BB962C8B-B14F-4D97-AF65-F5344CB8AC3E}">
        <p14:creationId xmlns:p14="http://schemas.microsoft.com/office/powerpoint/2010/main" val="3397075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200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425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150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8"/>
            <a:ext cx="5431163" cy="5278169"/>
          </a:xfrm>
        </p:spPr>
        <p:txBody>
          <a:bodyPr anchor="t">
            <a:normAutofit fontScale="85000" lnSpcReduction="10000"/>
          </a:bodyPr>
          <a:lstStyle/>
          <a:p>
            <a:pPr algn="l"/>
            <a:r>
              <a:rPr lang="en-US" dirty="0"/>
              <a:t>Confidence-building strategy</a:t>
            </a:r>
          </a:p>
          <a:p>
            <a:pPr algn="l"/>
            <a:br>
              <a:rPr lang="en-US" b="1" dirty="0"/>
            </a:br>
            <a:r>
              <a:rPr lang="en-US" b="1" dirty="0"/>
              <a:t>Data Sources:</a:t>
            </a:r>
            <a:br>
              <a:rPr lang="en-US" dirty="0"/>
            </a:br>
            <a:r>
              <a:rPr lang="en-US" dirty="0"/>
              <a:t>NLTK Movie Reviews Dataset</a:t>
            </a:r>
          </a:p>
          <a:p>
            <a:pPr algn="l"/>
            <a:br>
              <a:rPr lang="en-US" dirty="0"/>
            </a:br>
            <a:r>
              <a:rPr lang="en-US" b="1" dirty="0"/>
              <a:t>Data Structures:</a:t>
            </a:r>
            <a:br>
              <a:rPr lang="en-US" dirty="0"/>
            </a:br>
            <a:r>
              <a:rPr lang="en-US" dirty="0"/>
              <a:t>Document Embeddings</a:t>
            </a:r>
            <a:br>
              <a:rPr lang="en-US" dirty="0"/>
            </a:br>
            <a:r>
              <a:rPr lang="en-US" dirty="0"/>
              <a:t>Document Database</a:t>
            </a:r>
            <a:br>
              <a:rPr lang="en-US" dirty="0"/>
            </a:br>
            <a:r>
              <a:rPr lang="en-US" dirty="0"/>
              <a:t>User Queries and Responses</a:t>
            </a:r>
          </a:p>
          <a:p>
            <a:pPr algn="l"/>
            <a:br>
              <a:rPr lang="en-US" dirty="0"/>
            </a:br>
            <a:r>
              <a:rPr lang="en-US" b="1" dirty="0"/>
              <a:t>Image:</a:t>
            </a:r>
            <a:r>
              <a:rPr lang="en-US" dirty="0"/>
              <a:t> 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Responses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634421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6029608" cy="860199"/>
          </a:xfrm>
        </p:spPr>
        <p:txBody>
          <a:bodyPr>
            <a:normAutofit fontScale="90000"/>
          </a:bodyPr>
          <a:lstStyle/>
          <a:p>
            <a:r>
              <a:rPr lang="en-US" dirty="0"/>
              <a:t>Data Diagram and Storage</a:t>
            </a:r>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9930735" cy="8148118"/>
          </a:xfrm>
        </p:spPr>
        <p:txBody>
          <a:bodyPr anchor="t">
            <a:noAutofit/>
          </a:bodyPr>
          <a:lstStyle/>
          <a:p>
            <a:pPr algn="l">
              <a:buFont typeface="Arial" panose="020B0604020202020204" pitchFamily="34" charset="0"/>
              <a:buChar char="•"/>
            </a:pPr>
            <a:r>
              <a:rPr lang="en-US" b="1" dirty="0"/>
              <a:t>Steps:</a:t>
            </a:r>
            <a:endParaRPr lang="en-US" dirty="0"/>
          </a:p>
          <a:p>
            <a:pPr marL="742950" lvl="1" indent="-285750">
              <a:buFont typeface="Arial" panose="020B0604020202020204" pitchFamily="34" charset="0"/>
              <a:buChar char="•"/>
            </a:pPr>
            <a:r>
              <a:rPr lang="en-US" sz="1800" b="1" dirty="0"/>
              <a:t>1. Data Loading:</a:t>
            </a:r>
            <a:r>
              <a:rPr lang="en-US" sz="1800" dirty="0"/>
              <a:t> Read and preprocess text data.</a:t>
            </a:r>
          </a:p>
          <a:p>
            <a:pPr marL="742950" lvl="1" indent="-285750">
              <a:buFont typeface="Arial" panose="020B0604020202020204" pitchFamily="34" charset="0"/>
              <a:buChar char="•"/>
            </a:pPr>
            <a:r>
              <a:rPr lang="en-US" sz="1800" b="1" dirty="0"/>
              <a:t>2. Training Word2Vec Model:</a:t>
            </a:r>
            <a:r>
              <a:rPr lang="en-US" sz="1800" dirty="0"/>
              <a:t> Create document embeddings.</a:t>
            </a:r>
          </a:p>
          <a:p>
            <a:pPr marL="742950" lvl="1" indent="-285750">
              <a:buFont typeface="Arial" panose="020B0604020202020204" pitchFamily="34" charset="0"/>
              <a:buChar char="•"/>
            </a:pPr>
            <a:r>
              <a:rPr lang="en-US" sz="1800" b="1" dirty="0"/>
              <a:t>3. Query Handling:</a:t>
            </a:r>
            <a:r>
              <a:rPr lang="en-US" sz="1800" dirty="0"/>
              <a:t> Generate embeddings for user queries.</a:t>
            </a:r>
          </a:p>
          <a:p>
            <a:pPr marL="742950" lvl="1" indent="-285750">
              <a:buFont typeface="Arial" panose="020B0604020202020204" pitchFamily="34" charset="0"/>
              <a:buChar char="•"/>
            </a:pPr>
            <a:r>
              <a:rPr lang="en-US" sz="1800" b="1" dirty="0"/>
              <a:t>4. Document Retrieval:</a:t>
            </a:r>
            <a:r>
              <a:rPr lang="en-US" sz="1800" dirty="0"/>
              <a:t> Find relevant documents using similarity search.</a:t>
            </a:r>
          </a:p>
          <a:p>
            <a:pPr marL="742950" lvl="1" indent="-285750">
              <a:buFont typeface="Arial" panose="020B0604020202020204" pitchFamily="34" charset="0"/>
              <a:buChar char="•"/>
            </a:pPr>
            <a:r>
              <a:rPr lang="en-US" sz="1800" b="1" dirty="0"/>
              <a:t>5. Response Generation:</a:t>
            </a:r>
            <a:r>
              <a:rPr lang="en-US" sz="1800" dirty="0"/>
              <a:t> Create responses using the GPT-2 model.</a:t>
            </a:r>
          </a:p>
          <a:p>
            <a:pPr algn="l"/>
            <a:r>
              <a:rPr lang="en-US" b="1" dirty="0"/>
              <a:t>Image:</a:t>
            </a:r>
            <a:r>
              <a:rPr lang="en-US" dirty="0"/>
              <a:t> Flowchart illustrating the data flow from initial document loading to response generation.</a:t>
            </a:r>
          </a:p>
          <a:p>
            <a:pPr algn="l"/>
            <a:r>
              <a:rPr lang="en-US" b="1" dirty="0"/>
              <a:t> </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040293" y="430213"/>
            <a:ext cx="1610370" cy="5997574"/>
          </a:xfrm>
        </p:spPr>
      </p:pic>
    </p:spTree>
    <p:extLst>
      <p:ext uri="{BB962C8B-B14F-4D97-AF65-F5344CB8AC3E}">
        <p14:creationId xmlns:p14="http://schemas.microsoft.com/office/powerpoint/2010/main" val="667206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b="1" dirty="0"/>
              <a:t>Word2Vec</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9930735" cy="8148118"/>
          </a:xfrm>
        </p:spPr>
        <p:txBody>
          <a:bodyPr anchor="t">
            <a:noAutofit/>
          </a:bodyPr>
          <a:lstStyle/>
          <a:p>
            <a:pPr algn="just">
              <a:buFont typeface="Arial" panose="020B0604020202020204" pitchFamily="34" charset="0"/>
              <a:buChar char="•"/>
            </a:pPr>
            <a:endParaRPr lang="en-US" b="1" dirty="0"/>
          </a:p>
          <a:p>
            <a:pPr algn="just">
              <a:buFont typeface="Arial" panose="020B0604020202020204" pitchFamily="34" charset="0"/>
              <a:buChar char="•"/>
            </a:pPr>
            <a:r>
              <a:rPr lang="en-US" b="1" dirty="0"/>
              <a:t>Purpose</a:t>
            </a:r>
            <a:r>
              <a:rPr lang="en-US" dirty="0"/>
              <a:t>: </a:t>
            </a:r>
          </a:p>
          <a:p>
            <a:pPr lvl="1" algn="just"/>
            <a:r>
              <a:rPr lang="en-US" sz="1800" dirty="0">
                <a:hlinkClick r:id="rId3"/>
              </a:rPr>
              <a:t>Word2Vec</a:t>
            </a:r>
            <a:r>
              <a:rPr lang="en-US" sz="1800" dirty="0"/>
              <a:t> is a technique used for natural language processing (NLP) to create word embeddings, which are vector representations of words in a continuous vector space</a:t>
            </a:r>
            <a:r>
              <a:rPr lang="en-US" dirty="0"/>
              <a:t>.</a:t>
            </a:r>
          </a:p>
          <a:p>
            <a:pPr algn="just">
              <a:buFont typeface="Arial" panose="020B0604020202020204" pitchFamily="34" charset="0"/>
              <a:buChar char="•"/>
            </a:pPr>
            <a:r>
              <a:rPr lang="en-US" b="1" dirty="0"/>
              <a:t>Role</a:t>
            </a:r>
            <a:r>
              <a:rPr lang="en-US" dirty="0"/>
              <a:t>:</a:t>
            </a:r>
          </a:p>
          <a:p>
            <a:pPr marL="742950" lvl="1" indent="-285750">
              <a:buFont typeface="Arial" panose="020B0604020202020204" pitchFamily="34" charset="0"/>
              <a:buChar char="•"/>
            </a:pPr>
            <a:r>
              <a:rPr lang="en-US" sz="1800" dirty="0"/>
              <a:t>Word2Vec is used to process text data, convert words into numerical vectors, and calculate embeddings for words and documents. It’s part of the backend logic that handles text analysis and generates document embeddings based on the trained model.</a:t>
            </a:r>
          </a:p>
          <a:p>
            <a:pPr algn="l"/>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4"/>
          <a:srcRect l="21670" r="21670"/>
          <a:stretch/>
        </p:blipFill>
        <p:spPr>
          <a:xfrm>
            <a:off x="10520127" y="430213"/>
            <a:ext cx="1511928" cy="5997574"/>
          </a:xfrm>
        </p:spPr>
      </p:pic>
    </p:spTree>
    <p:extLst>
      <p:ext uri="{BB962C8B-B14F-4D97-AF65-F5344CB8AC3E}">
        <p14:creationId xmlns:p14="http://schemas.microsoft.com/office/powerpoint/2010/main" val="2748271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520127" y="430213"/>
            <a:ext cx="1511928" cy="5997574"/>
          </a:xfrm>
        </p:spPr>
      </p:pic>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0" y="135560"/>
            <a:ext cx="11943761" cy="860199"/>
          </a:xfrm>
        </p:spPr>
        <p:txBody>
          <a:bodyPr>
            <a:normAutofit/>
          </a:bodyPr>
          <a:lstStyle/>
          <a:p>
            <a:r>
              <a:rPr lang="en-US" sz="3600" dirty="0"/>
              <a:t>Word &amp; Document Embeddings: Concepts and Dimensions</a:t>
            </a:r>
          </a:p>
        </p:txBody>
      </p:sp>
      <p:sp>
        <p:nvSpPr>
          <p:cNvPr id="3" name="כותרת משנה 2">
            <a:extLst>
              <a:ext uri="{FF2B5EF4-FFF2-40B4-BE49-F238E27FC236}">
                <a16:creationId xmlns:a16="http://schemas.microsoft.com/office/drawing/2014/main" id="{8ACECADF-8BD7-5A60-A784-7912608D29D5}"/>
              </a:ext>
            </a:extLst>
          </p:cNvPr>
          <p:cNvSpPr>
            <a:spLocks noGrp="1"/>
          </p:cNvSpPr>
          <p:nvPr>
            <p:ph type="subTitle" idx="1"/>
          </p:nvPr>
        </p:nvSpPr>
        <p:spPr/>
        <p:txBody>
          <a:bodyPr/>
          <a:lstStyle/>
          <a:p>
            <a:endParaRPr lang="en-US"/>
          </a:p>
        </p:txBody>
      </p:sp>
      <p:pic>
        <p:nvPicPr>
          <p:cNvPr id="5" name="תמונה 4">
            <a:extLst>
              <a:ext uri="{FF2B5EF4-FFF2-40B4-BE49-F238E27FC236}">
                <a16:creationId xmlns:a16="http://schemas.microsoft.com/office/drawing/2014/main" id="{3383C915-54FE-6E39-9A75-E48DD4584279}"/>
              </a:ext>
            </a:extLst>
          </p:cNvPr>
          <p:cNvPicPr>
            <a:picLocks noChangeAspect="1"/>
          </p:cNvPicPr>
          <p:nvPr/>
        </p:nvPicPr>
        <p:blipFill>
          <a:blip r:embed="rId4"/>
          <a:stretch>
            <a:fillRect/>
          </a:stretch>
        </p:blipFill>
        <p:spPr>
          <a:xfrm>
            <a:off x="682907" y="994108"/>
            <a:ext cx="8588416" cy="5612687"/>
          </a:xfrm>
          <a:prstGeom prst="rect">
            <a:avLst/>
          </a:prstGeom>
        </p:spPr>
      </p:pic>
    </p:spTree>
    <p:extLst>
      <p:ext uri="{BB962C8B-B14F-4D97-AF65-F5344CB8AC3E}">
        <p14:creationId xmlns:p14="http://schemas.microsoft.com/office/powerpoint/2010/main" val="2810776899"/>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EDA63D-DE73-4ED5-BDF0-D3D9FD35E1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{4DA31A83-3264-435D-B158-062C63C4B629}tf11158769_win32</Template>
  <TotalTime>101</TotalTime>
  <Words>1069</Words>
  <Application>Microsoft Office PowerPoint</Application>
  <PresentationFormat>מסך רחב</PresentationFormat>
  <Paragraphs>163</Paragraphs>
  <Slides>19</Slides>
  <Notes>19</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19</vt:i4>
      </vt:variant>
    </vt:vector>
  </HeadingPairs>
  <TitlesOfParts>
    <vt:vector size="26" baseType="lpstr">
      <vt:lpstr>Arial</vt:lpstr>
      <vt:lpstr>Arial Unicode MS</vt:lpstr>
      <vt:lpstr>Avenir Next LT Pro</vt:lpstr>
      <vt:lpstr>Calibri</vt:lpstr>
      <vt:lpstr>Goudy Old Style</vt:lpstr>
      <vt:lpstr>Wingdings</vt:lpstr>
      <vt:lpstr>FrostyVTI</vt:lpstr>
      <vt:lpstr>RAG  DS-17 2024 Guy Yarhi</vt:lpstr>
      <vt:lpstr>מצגת של PowerPoint‏</vt:lpstr>
      <vt:lpstr>Introduction</vt:lpstr>
      <vt:lpstr> Components:  Data Source: Document Database Retrieval Mechanism: Embedding Generation, Similarity Search Generation Model: GPT-2 Model Interaction Layer: Flask Application    Workflow: Data Ingestion → Embedding Creation → Query Handling → Response Generation  Image: TBD  A clear architecture diagram showing the interaction between the components: Document Database, Retrieval Mechanism, Generation Model, and Flask Application.</vt:lpstr>
      <vt:lpstr>מצגת של PowerPoint‏</vt:lpstr>
      <vt:lpstr>Data Diagram</vt:lpstr>
      <vt:lpstr>Data Diagram and Storage</vt:lpstr>
      <vt:lpstr>Word2Vec</vt:lpstr>
      <vt:lpstr>Word &amp; Document Embeddings: Concepts and Dimensions</vt:lpstr>
      <vt:lpstr>Flask</vt:lpstr>
      <vt:lpstr>Integration</vt:lpstr>
      <vt:lpstr>מצגת של PowerPoint‏</vt:lpstr>
      <vt:lpstr>מצגת של PowerPoint‏</vt:lpstr>
      <vt:lpstr>Data Diagram</vt:lpstr>
      <vt:lpstr>Query and Document Embeddings</vt:lpstr>
      <vt:lpstr>Data Diagram</vt:lpstr>
      <vt:lpstr>Interaction with Flask</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איילה ירחי</dc:creator>
  <cp:lastModifiedBy>איילה ירחי</cp:lastModifiedBy>
  <cp:revision>19</cp:revision>
  <dcterms:created xsi:type="dcterms:W3CDTF">2024-09-08T23:17:26Z</dcterms:created>
  <dcterms:modified xsi:type="dcterms:W3CDTF">2024-09-10T20:52:03Z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